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7" r:id="rId5"/>
    <p:sldId id="259" r:id="rId6"/>
    <p:sldId id="261" r:id="rId7"/>
    <p:sldId id="274" r:id="rId8"/>
    <p:sldId id="275" r:id="rId9"/>
    <p:sldId id="276" r:id="rId10"/>
    <p:sldId id="260" r:id="rId11"/>
    <p:sldId id="281" r:id="rId12"/>
    <p:sldId id="280" r:id="rId13"/>
    <p:sldId id="278" r:id="rId14"/>
    <p:sldId id="279" r:id="rId15"/>
    <p:sldId id="295" r:id="rId16"/>
    <p:sldId id="296" r:id="rId17"/>
    <p:sldId id="293" r:id="rId18"/>
    <p:sldId id="294" r:id="rId19"/>
    <p:sldId id="282" r:id="rId20"/>
    <p:sldId id="297" r:id="rId21"/>
    <p:sldId id="298" r:id="rId22"/>
    <p:sldId id="283" r:id="rId23"/>
    <p:sldId id="284" r:id="rId24"/>
    <p:sldId id="300" r:id="rId25"/>
    <p:sldId id="285" r:id="rId26"/>
    <p:sldId id="301" r:id="rId27"/>
    <p:sldId id="302" r:id="rId28"/>
    <p:sldId id="303" r:id="rId29"/>
    <p:sldId id="286" r:id="rId30"/>
    <p:sldId id="304" r:id="rId31"/>
    <p:sldId id="322" r:id="rId32"/>
    <p:sldId id="262" r:id="rId33"/>
    <p:sldId id="290" r:id="rId34"/>
    <p:sldId id="289" r:id="rId35"/>
    <p:sldId id="264" r:id="rId36"/>
    <p:sldId id="287" r:id="rId37"/>
    <p:sldId id="305" r:id="rId38"/>
    <p:sldId id="263" r:id="rId39"/>
    <p:sldId id="288" r:id="rId40"/>
    <p:sldId id="306" r:id="rId41"/>
    <p:sldId id="308" r:id="rId42"/>
    <p:sldId id="307" r:id="rId43"/>
    <p:sldId id="315" r:id="rId44"/>
    <p:sldId id="317" r:id="rId45"/>
    <p:sldId id="318" r:id="rId46"/>
    <p:sldId id="319" r:id="rId47"/>
    <p:sldId id="320" r:id="rId48"/>
    <p:sldId id="321" r:id="rId49"/>
    <p:sldId id="291" r:id="rId50"/>
    <p:sldId id="314" r:id="rId51"/>
    <p:sldId id="266" r:id="rId52"/>
    <p:sldId id="313" r:id="rId53"/>
    <p:sldId id="312" r:id="rId54"/>
    <p:sldId id="292" r:id="rId55"/>
    <p:sldId id="310" r:id="rId56"/>
    <p:sldId id="311" r:id="rId57"/>
    <p:sldId id="267" r:id="rId58"/>
    <p:sldId id="268" r:id="rId59"/>
    <p:sldId id="270" r:id="rId60"/>
    <p:sldId id="273" r:id="rId61"/>
    <p:sldId id="269" r:id="rId62"/>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4B48"/>
    <a:srgbClr val="E7BCB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94"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EE4608A8-43C8-4CF3-BFA0-5A306F847F45}" type="datetimeFigureOut">
              <a:rPr lang="zh-TW" altLang="en-US"/>
              <a:pPr>
                <a:defRPr/>
              </a:pPr>
              <a:t>2013/10/5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312BD09-F8F9-4CA1-A7C3-6E83A887926E}"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529E9845-0D6D-4540-BC89-8E23428D1E3B}" type="datetimeFigureOut">
              <a:rPr lang="zh-TW" altLang="en-US"/>
              <a:pPr>
                <a:defRPr/>
              </a:pPr>
              <a:t>2013/10/5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473F2EA-647C-419C-8BBA-BA940AD5E82C}"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D6DEF550-0179-4571-BDD4-C6A50AA5CB31}" type="datetimeFigureOut">
              <a:rPr lang="zh-TW" altLang="en-US"/>
              <a:pPr>
                <a:defRPr/>
              </a:pPr>
              <a:t>2013/10/5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2D3B7D6-F18F-47AF-946F-670514775AC8}"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0DF76969-4254-4E9C-BA8B-ABD616B46C5A}" type="datetimeFigureOut">
              <a:rPr lang="zh-TW" altLang="en-US"/>
              <a:pPr>
                <a:defRPr/>
              </a:pPr>
              <a:t>2013/10/5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B8AE649-AAEA-4137-9F33-8F98E6ADD397}"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11E1D2C8-D6B5-4720-9E86-D17C5AC3BC61}" type="datetimeFigureOut">
              <a:rPr lang="zh-TW" altLang="en-US"/>
              <a:pPr>
                <a:defRPr/>
              </a:pPr>
              <a:t>2013/10/5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8251B806-80C1-4BB1-A4BD-E22E2BA05508}"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4CEA01FB-DCA3-470C-A772-8E8F5B1C788C}" type="datetimeFigureOut">
              <a:rPr lang="zh-TW" altLang="en-US"/>
              <a:pPr>
                <a:defRPr/>
              </a:pPr>
              <a:t>2013/10/5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92108A1-DE1D-4CF9-8EEF-0F79FB883706}"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E908E67B-EF0E-4F94-9BE1-86F02B902BA5}" type="datetimeFigureOut">
              <a:rPr lang="zh-TW" altLang="en-US"/>
              <a:pPr>
                <a:defRPr/>
              </a:pPr>
              <a:t>2013/10/5</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345901F0-534A-4A58-8F1A-BEC8A3731CF5}"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30AC9034-1A61-4164-BD6D-0A9CC17323F9}" type="datetimeFigureOut">
              <a:rPr lang="zh-TW" altLang="en-US"/>
              <a:pPr>
                <a:defRPr/>
              </a:pPr>
              <a:t>2013/10/5</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145A5C32-F904-4785-BD19-066A534D1CE3}"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B29FF1B8-4FB3-4C26-BCEC-1DAFCD83CA2D}" type="datetimeFigureOut">
              <a:rPr lang="zh-TW" altLang="en-US"/>
              <a:pPr>
                <a:defRPr/>
              </a:pPr>
              <a:t>2013/10/5</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5FE3C851-7C73-4759-8051-79B7785EC771}"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AEF542C3-1889-43AB-9FFD-C12954470717}" type="datetimeFigureOut">
              <a:rPr lang="zh-TW" altLang="en-US"/>
              <a:pPr>
                <a:defRPr/>
              </a:pPr>
              <a:t>2013/10/5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CF493A6E-B569-441A-829F-AA6EC3AC5AA2}"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8AFE5133-896D-4532-B9C6-FBC3A5AC687E}" type="datetimeFigureOut">
              <a:rPr lang="zh-TW" altLang="en-US"/>
              <a:pPr>
                <a:defRPr/>
              </a:pPr>
              <a:t>2013/10/5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4454895E-68BE-402D-87E6-39544BE86705}"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1B31270D-24B0-4D3F-B03B-0B9DA157F920}" type="datetimeFigureOut">
              <a:rPr lang="zh-TW" altLang="en-US"/>
              <a:pPr>
                <a:defRPr/>
              </a:pPr>
              <a:t>2013/10/5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D38E55C1-B5C2-4FAF-A68F-2D6C0D7E6000}"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5.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a:xfrm>
            <a:off x="5205314" y="1363055"/>
            <a:ext cx="8007646" cy="5810361"/>
          </a:xfrm>
          <a:prstGeom prst="rect">
            <a:avLst/>
          </a:prstGeom>
          <a:solidFill>
            <a:schemeClr val="accent2"/>
          </a:solidFill>
        </p:spPr>
      </p:pic>
      <p:sp>
        <p:nvSpPr>
          <p:cNvPr id="2" name="矩形 1"/>
          <p:cNvSpPr/>
          <p:nvPr/>
        </p:nvSpPr>
        <p:spPr>
          <a:xfrm>
            <a:off x="2268538" y="5661025"/>
            <a:ext cx="4938712" cy="631825"/>
          </a:xfrm>
          <a:prstGeom prst="rect">
            <a:avLst/>
          </a:prstGeom>
        </p:spPr>
        <p:txBody>
          <a:bodyPr wrap="none">
            <a:spAutoFit/>
          </a:bodyPr>
          <a:lstStyle/>
          <a:p>
            <a:pPr>
              <a:defRPr/>
            </a:pPr>
            <a:r>
              <a:rPr lang="en-US" altLang="zh-TW" sz="3500" b="1" dirty="0">
                <a:solidFill>
                  <a:schemeClr val="accent6">
                    <a:lumMod val="50000"/>
                  </a:schemeClr>
                </a:solidFill>
                <a:latin typeface="Niagara Engraved" pitchFamily="82" charset="0"/>
              </a:rPr>
              <a:t>Middle Business Administration Cup  at  NCUE</a:t>
            </a:r>
            <a:endParaRPr lang="zh-TW" altLang="en-US" sz="3500" b="1" dirty="0">
              <a:solidFill>
                <a:schemeClr val="accent6">
                  <a:lumMod val="50000"/>
                </a:schemeClr>
              </a:solidFill>
              <a:latin typeface="Niagara Engraved" pitchFamily="82" charset="0"/>
            </a:endParaRPr>
          </a:p>
        </p:txBody>
      </p:sp>
      <p:pic>
        <p:nvPicPr>
          <p:cNvPr id="12" name="圖片 1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a:xfrm>
            <a:off x="-4003823" y="-149114"/>
            <a:ext cx="8007646" cy="5810361"/>
          </a:xfrm>
          <a:prstGeom prst="rect">
            <a:avLst/>
          </a:prstGeom>
          <a:solidFill>
            <a:schemeClr val="accent2"/>
          </a:solidFill>
        </p:spPr>
      </p:pic>
      <p:sp>
        <p:nvSpPr>
          <p:cNvPr id="4" name="矩形 3"/>
          <p:cNvSpPr/>
          <p:nvPr/>
        </p:nvSpPr>
        <p:spPr>
          <a:xfrm>
            <a:off x="2132013" y="915988"/>
            <a:ext cx="5032375" cy="1217612"/>
          </a:xfrm>
          <a:prstGeom prst="rect">
            <a:avLst/>
          </a:prstGeom>
        </p:spPr>
        <p:txBody>
          <a:bodyPr wrap="none">
            <a:spAutoFit/>
          </a:bodyPr>
          <a:lstStyle/>
          <a:p>
            <a:pPr algn="r" fontAlgn="auto">
              <a:lnSpc>
                <a:spcPct val="150000"/>
              </a:lnSpc>
              <a:spcBef>
                <a:spcPts val="0"/>
              </a:spcBef>
              <a:spcAft>
                <a:spcPts val="0"/>
              </a:spcAft>
              <a:defRPr/>
            </a:pPr>
            <a:r>
              <a:rPr kumimoji="0" lang="zh-TW" altLang="zh-TW" sz="5500" b="1" dirty="0">
                <a:solidFill>
                  <a:schemeClr val="tx1">
                    <a:lumMod val="65000"/>
                    <a:lumOff val="35000"/>
                  </a:schemeClr>
                </a:solidFill>
                <a:latin typeface="Bodoni MT Condensed" pitchFamily="18" charset="0"/>
                <a:ea typeface="Gungsuh" pitchFamily="18" charset="-127"/>
              </a:rPr>
              <a:t>第一次領隊會議</a:t>
            </a:r>
            <a:endParaRPr kumimoji="0" lang="zh-TW" altLang="en-US" sz="5500" b="1" dirty="0">
              <a:solidFill>
                <a:schemeClr val="tx1">
                  <a:lumMod val="65000"/>
                  <a:lumOff val="35000"/>
                </a:schemeClr>
              </a:solidFill>
              <a:latin typeface="Bodoni MT Condensed" pitchFamily="18" charset="0"/>
              <a:ea typeface="Gungsuh" pitchFamily="18" charset="-127"/>
            </a:endParaRPr>
          </a:p>
        </p:txBody>
      </p:sp>
      <p:sp>
        <p:nvSpPr>
          <p:cNvPr id="17" name="矩形 16"/>
          <p:cNvSpPr/>
          <p:nvPr/>
        </p:nvSpPr>
        <p:spPr>
          <a:xfrm>
            <a:off x="2454275" y="2565400"/>
            <a:ext cx="4494213" cy="1708150"/>
          </a:xfrm>
          <a:prstGeom prst="rect">
            <a:avLst/>
          </a:prstGeom>
        </p:spPr>
        <p:txBody>
          <a:bodyPr>
            <a:spAutoFit/>
          </a:bodyPr>
          <a:lstStyle/>
          <a:p>
            <a:pPr algn="ctr" fontAlgn="auto">
              <a:spcBef>
                <a:spcPts val="0"/>
              </a:spcBef>
              <a:spcAft>
                <a:spcPts val="0"/>
              </a:spcAft>
              <a:defRPr/>
            </a:pPr>
            <a:r>
              <a:rPr kumimoji="0" lang="zh-TW" altLang="zh-TW" sz="3500" dirty="0">
                <a:solidFill>
                  <a:schemeClr val="tx1">
                    <a:lumMod val="65000"/>
                    <a:lumOff val="35000"/>
                  </a:schemeClr>
                </a:solidFill>
                <a:latin typeface="Gungsuh" pitchFamily="18" charset="-127"/>
                <a:ea typeface="Gungsuh" pitchFamily="18" charset="-127"/>
              </a:rPr>
              <a:t>第</a:t>
            </a:r>
            <a:r>
              <a:rPr kumimoji="0" lang="zh-TW" altLang="en-US" sz="3500" dirty="0">
                <a:solidFill>
                  <a:schemeClr val="tx1">
                    <a:lumMod val="65000"/>
                    <a:lumOff val="35000"/>
                  </a:schemeClr>
                </a:solidFill>
                <a:latin typeface="Gungsuh" pitchFamily="18" charset="-127"/>
                <a:ea typeface="Gungsuh" pitchFamily="18" charset="-127"/>
              </a:rPr>
              <a:t>二十二</a:t>
            </a:r>
            <a:r>
              <a:rPr kumimoji="0" lang="zh-TW" altLang="zh-TW" sz="3500" dirty="0">
                <a:solidFill>
                  <a:schemeClr val="tx1">
                    <a:lumMod val="65000"/>
                    <a:lumOff val="35000"/>
                  </a:schemeClr>
                </a:solidFill>
                <a:latin typeface="Gungsuh" pitchFamily="18" charset="-127"/>
                <a:ea typeface="Gungsuh" pitchFamily="18" charset="-127"/>
              </a:rPr>
              <a:t>屆</a:t>
            </a:r>
            <a:endParaRPr kumimoji="0" lang="en-US" altLang="zh-TW" sz="3500" dirty="0">
              <a:solidFill>
                <a:schemeClr val="tx1">
                  <a:lumMod val="65000"/>
                  <a:lumOff val="35000"/>
                </a:schemeClr>
              </a:solidFill>
              <a:latin typeface="Gungsuh" pitchFamily="18" charset="-127"/>
              <a:ea typeface="Gungsuh" pitchFamily="18" charset="-127"/>
            </a:endParaRPr>
          </a:p>
          <a:p>
            <a:pPr algn="ctr" fontAlgn="auto">
              <a:spcBef>
                <a:spcPts val="0"/>
              </a:spcBef>
              <a:spcAft>
                <a:spcPts val="0"/>
              </a:spcAft>
              <a:defRPr/>
            </a:pPr>
            <a:r>
              <a:rPr kumimoji="0" lang="zh-TW" altLang="zh-TW" sz="3500" dirty="0">
                <a:solidFill>
                  <a:schemeClr val="tx1">
                    <a:lumMod val="65000"/>
                    <a:lumOff val="35000"/>
                  </a:schemeClr>
                </a:solidFill>
                <a:latin typeface="Gungsuh" pitchFamily="18" charset="-127"/>
                <a:ea typeface="Gungsuh" pitchFamily="18" charset="-127"/>
              </a:rPr>
              <a:t>中區大專校院</a:t>
            </a:r>
            <a:r>
              <a:rPr kumimoji="0" lang="zh-TW" altLang="zh-TW" sz="3500" dirty="0">
                <a:solidFill>
                  <a:schemeClr val="tx1">
                    <a:lumMod val="65000"/>
                    <a:lumOff val="35000"/>
                  </a:schemeClr>
                </a:solidFill>
                <a:latin typeface="Gungsuh" pitchFamily="18" charset="-127"/>
                <a:ea typeface="Gungsuh" pitchFamily="18" charset="-127"/>
              </a:rPr>
              <a:t>企管</a:t>
            </a:r>
            <a:endParaRPr kumimoji="0" lang="en-US" altLang="zh-TW" sz="3500" dirty="0">
              <a:solidFill>
                <a:schemeClr val="tx1">
                  <a:lumMod val="65000"/>
                  <a:lumOff val="35000"/>
                </a:schemeClr>
              </a:solidFill>
              <a:latin typeface="Gungsuh" pitchFamily="18" charset="-127"/>
              <a:ea typeface="Gungsuh" pitchFamily="18" charset="-127"/>
            </a:endParaRPr>
          </a:p>
          <a:p>
            <a:pPr algn="ctr" fontAlgn="auto">
              <a:spcBef>
                <a:spcPts val="0"/>
              </a:spcBef>
              <a:spcAft>
                <a:spcPts val="0"/>
              </a:spcAft>
              <a:defRPr/>
            </a:pPr>
            <a:r>
              <a:rPr kumimoji="0" lang="zh-TW" altLang="zh-TW" sz="3500" dirty="0">
                <a:solidFill>
                  <a:schemeClr val="tx1">
                    <a:lumMod val="65000"/>
                    <a:lumOff val="35000"/>
                  </a:schemeClr>
                </a:solidFill>
                <a:latin typeface="Gungsuh" pitchFamily="18" charset="-127"/>
                <a:ea typeface="Gungsuh" pitchFamily="18" charset="-127"/>
              </a:rPr>
              <a:t>聯合</a:t>
            </a:r>
            <a:r>
              <a:rPr kumimoji="0" lang="zh-TW" altLang="zh-TW" sz="3500" dirty="0">
                <a:solidFill>
                  <a:schemeClr val="tx1">
                    <a:lumMod val="65000"/>
                    <a:lumOff val="35000"/>
                  </a:schemeClr>
                </a:solidFill>
                <a:latin typeface="Gungsuh" pitchFamily="18" charset="-127"/>
                <a:ea typeface="Gungsuh" pitchFamily="18" charset="-127"/>
              </a:rPr>
              <a:t>體育盃賽</a:t>
            </a:r>
          </a:p>
        </p:txBody>
      </p:sp>
      <p:pic>
        <p:nvPicPr>
          <p:cNvPr id="2055" name="Picture 8" descr="http://pic2.cxtuku.com/00/04/61/b785e4ddd2d1.jpg"/>
          <p:cNvPicPr>
            <a:picLocks noChangeAspect="1" noChangeArrowheads="1"/>
          </p:cNvPicPr>
          <p:nvPr/>
        </p:nvPicPr>
        <p:blipFill>
          <a:blip r:embed="rId3" cstate="print"/>
          <a:srcRect l="16048" t="72285" r="14127" b="19595"/>
          <a:stretch>
            <a:fillRect/>
          </a:stretch>
        </p:blipFill>
        <p:spPr bwMode="auto">
          <a:xfrm>
            <a:off x="3368675" y="4238625"/>
            <a:ext cx="2787650" cy="48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descr="http://pic2.cxtuku.com/00/04/61/b785e4ddd2d1.jpg"/>
          <p:cNvPicPr>
            <a:picLocks noChangeAspect="1" noChangeArrowheads="1"/>
          </p:cNvPicPr>
          <p:nvPr/>
        </p:nvPicPr>
        <p:blipFill>
          <a:blip r:embed="rId2" cstate="print"/>
          <a:srcRect l="16048" t="72285" r="14127" b="19595"/>
          <a:stretch>
            <a:fillRect/>
          </a:stretch>
        </p:blipFill>
        <p:spPr bwMode="auto">
          <a:xfrm rot="-188979">
            <a:off x="2360613" y="3933825"/>
            <a:ext cx="4371975" cy="485775"/>
          </a:xfrm>
          <a:prstGeom prst="rect">
            <a:avLst/>
          </a:prstGeom>
          <a:noFill/>
          <a:ln w="9525">
            <a:noFill/>
            <a:miter lim="800000"/>
            <a:headEnd/>
            <a:tailEnd/>
          </a:ln>
        </p:spPr>
      </p:pic>
      <p:pic>
        <p:nvPicPr>
          <p:cNvPr id="5" name="圖片 4"/>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2123728" y="2420888"/>
            <a:ext cx="2142490" cy="1606213"/>
          </a:xfrm>
          <a:prstGeom prst="rect">
            <a:avLst/>
          </a:prstGeom>
          <a:solidFill>
            <a:schemeClr val="tx1">
              <a:lumMod val="75000"/>
              <a:lumOff val="25000"/>
            </a:schemeClr>
          </a:solidFill>
        </p:spPr>
      </p:pic>
      <p:sp>
        <p:nvSpPr>
          <p:cNvPr id="2" name="文字方塊 1"/>
          <p:cNvSpPr txBox="1"/>
          <p:nvPr/>
        </p:nvSpPr>
        <p:spPr>
          <a:xfrm>
            <a:off x="3995738" y="3071813"/>
            <a:ext cx="2749550" cy="862012"/>
          </a:xfrm>
          <a:prstGeom prst="rect">
            <a:avLst/>
          </a:prstGeom>
          <a:noFill/>
        </p:spPr>
        <p:txBody>
          <a:bodyPr wrap="none">
            <a:spAutoFit/>
          </a:bodyPr>
          <a:lstStyle/>
          <a:p>
            <a:pPr>
              <a:defRPr/>
            </a:pPr>
            <a:r>
              <a:rPr lang="zh-TW" altLang="en-US" sz="5000" dirty="0">
                <a:solidFill>
                  <a:schemeClr val="tx1">
                    <a:lumMod val="65000"/>
                    <a:lumOff val="35000"/>
                  </a:schemeClr>
                </a:solidFill>
                <a:latin typeface="Gungsuh" pitchFamily="18" charset="-127"/>
                <a:ea typeface="Gungsuh" pitchFamily="18" charset="-127"/>
              </a:rPr>
              <a:t>比賽項目</a:t>
            </a:r>
          </a:p>
        </p:txBody>
      </p:sp>
      <p:grpSp>
        <p:nvGrpSpPr>
          <p:cNvPr id="11269" name="群組 6"/>
          <p:cNvGrpSpPr>
            <a:grpSpLocks/>
          </p:cNvGrpSpPr>
          <p:nvPr/>
        </p:nvGrpSpPr>
        <p:grpSpPr bwMode="auto">
          <a:xfrm>
            <a:off x="6372225" y="2565400"/>
            <a:ext cx="785813" cy="725488"/>
            <a:chOff x="6594002" y="2475008"/>
            <a:chExt cx="786310" cy="726541"/>
          </a:xfrm>
        </p:grpSpPr>
        <p:pic>
          <p:nvPicPr>
            <p:cNvPr id="8" name="圖片 7"/>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9" name="橢圓 8"/>
            <p:cNvSpPr/>
            <p:nvPr/>
          </p:nvSpPr>
          <p:spPr>
            <a:xfrm>
              <a:off x="6932354" y="2475008"/>
              <a:ext cx="73071" cy="71542"/>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橢圓 9"/>
            <p:cNvSpPr/>
            <p:nvPr/>
          </p:nvSpPr>
          <p:spPr>
            <a:xfrm>
              <a:off x="7146801" y="2565627"/>
              <a:ext cx="71483" cy="71541"/>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1" name="橢圓 10"/>
            <p:cNvSpPr/>
            <p:nvPr/>
          </p:nvSpPr>
          <p:spPr>
            <a:xfrm>
              <a:off x="7308829" y="2780250"/>
              <a:ext cx="71483" cy="73131"/>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12" name="矩形 11"/>
          <p:cNvSpPr/>
          <p:nvPr/>
        </p:nvSpPr>
        <p:spPr>
          <a:xfrm>
            <a:off x="4249738" y="6194425"/>
            <a:ext cx="4940300" cy="630238"/>
          </a:xfrm>
          <a:prstGeom prst="rect">
            <a:avLst/>
          </a:prstGeom>
        </p:spPr>
        <p:txBody>
          <a:bodyPr wrap="none">
            <a:spAutoFit/>
          </a:bodyPr>
          <a:lstStyle/>
          <a:p>
            <a:pPr>
              <a:defRPr/>
            </a:pPr>
            <a:r>
              <a:rPr lang="en-US" altLang="zh-TW" sz="3500" b="1" dirty="0">
                <a:solidFill>
                  <a:schemeClr val="bg1">
                    <a:lumMod val="75000"/>
                  </a:schemeClr>
                </a:solidFill>
                <a:latin typeface="Niagara Engraved" pitchFamily="82" charset="0"/>
              </a:rPr>
              <a:t>Middle Business Administration Cup  at  NCUE</a:t>
            </a:r>
            <a:endParaRPr lang="zh-TW" altLang="en-US" sz="3500" b="1" dirty="0">
              <a:solidFill>
                <a:schemeClr val="bg1">
                  <a:lumMod val="75000"/>
                </a:schemeClr>
              </a:solidFill>
              <a:latin typeface="Niagara Engraved" pitchFamily="8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群組 40"/>
          <p:cNvGrpSpPr>
            <a:grpSpLocks/>
          </p:cNvGrpSpPr>
          <p:nvPr/>
        </p:nvGrpSpPr>
        <p:grpSpPr bwMode="auto">
          <a:xfrm>
            <a:off x="1852613" y="1700213"/>
            <a:ext cx="5311775" cy="3289300"/>
            <a:chOff x="1801652" y="2081487"/>
            <a:chExt cx="5311069" cy="3289407"/>
          </a:xfrm>
        </p:grpSpPr>
        <p:sp>
          <p:nvSpPr>
            <p:cNvPr id="2" name="文字方塊 1"/>
            <p:cNvSpPr txBox="1"/>
            <p:nvPr/>
          </p:nvSpPr>
          <p:spPr>
            <a:xfrm>
              <a:off x="1801652" y="2781597"/>
              <a:ext cx="5311069" cy="860453"/>
            </a:xfrm>
            <a:prstGeom prst="rect">
              <a:avLst/>
            </a:prstGeom>
            <a:noFill/>
          </p:spPr>
          <p:txBody>
            <a:bodyPr wrap="none">
              <a:spAutoFit/>
            </a:bodyPr>
            <a:lstStyle/>
            <a:p>
              <a:pPr>
                <a:defRPr/>
              </a:pPr>
              <a:r>
                <a:rPr lang="zh-TW" altLang="en-US" sz="5000" dirty="0">
                  <a:solidFill>
                    <a:schemeClr val="tx1">
                      <a:lumMod val="65000"/>
                      <a:lumOff val="35000"/>
                    </a:schemeClr>
                  </a:solidFill>
                  <a:latin typeface="Gungsuh" pitchFamily="18" charset="-127"/>
                  <a:ea typeface="Gungsuh" pitchFamily="18" charset="-127"/>
                </a:rPr>
                <a:t>籃球   排球   桌球</a:t>
              </a:r>
            </a:p>
          </p:txBody>
        </p:sp>
        <p:grpSp>
          <p:nvGrpSpPr>
            <p:cNvPr id="12293" name="群組 2"/>
            <p:cNvGrpSpPr>
              <a:grpSpLocks/>
            </p:cNvGrpSpPr>
            <p:nvPr/>
          </p:nvGrpSpPr>
          <p:grpSpPr bwMode="auto">
            <a:xfrm rot="-2133238">
              <a:off x="3020678" y="3784590"/>
              <a:ext cx="786310" cy="726541"/>
              <a:chOff x="6594002" y="2475008"/>
              <a:chExt cx="786310" cy="726541"/>
            </a:xfrm>
          </p:grpSpPr>
          <p:pic>
            <p:nvPicPr>
              <p:cNvPr id="4" name="圖片 3"/>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5" name="橢圓 4"/>
              <p:cNvSpPr/>
              <p:nvPr/>
            </p:nvSpPr>
            <p:spPr>
              <a:xfrm>
                <a:off x="6931880" y="2474760"/>
                <a:ext cx="73015" cy="71439"/>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橢圓 5"/>
              <p:cNvSpPr/>
              <p:nvPr/>
            </p:nvSpPr>
            <p:spPr>
              <a:xfrm>
                <a:off x="7146229" y="2564973"/>
                <a:ext cx="71427" cy="71439"/>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7" name="橢圓 6"/>
              <p:cNvSpPr/>
              <p:nvPr/>
            </p:nvSpPr>
            <p:spPr>
              <a:xfrm>
                <a:off x="7307529" y="2778025"/>
                <a:ext cx="71428" cy="73027"/>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12294" name="群組 12"/>
            <p:cNvGrpSpPr>
              <a:grpSpLocks/>
            </p:cNvGrpSpPr>
            <p:nvPr/>
          </p:nvGrpSpPr>
          <p:grpSpPr bwMode="auto">
            <a:xfrm rot="-2133238">
              <a:off x="2084360" y="2081487"/>
              <a:ext cx="786310" cy="726542"/>
              <a:chOff x="6449755" y="2371910"/>
              <a:chExt cx="786310" cy="726542"/>
            </a:xfrm>
          </p:grpSpPr>
          <p:pic>
            <p:nvPicPr>
              <p:cNvPr id="14" name="圖片 13"/>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449755" y="2567278"/>
                <a:ext cx="708521" cy="531174"/>
              </a:xfrm>
              <a:prstGeom prst="rect">
                <a:avLst/>
              </a:prstGeom>
              <a:solidFill>
                <a:schemeClr val="tx1">
                  <a:lumMod val="75000"/>
                  <a:lumOff val="25000"/>
                </a:schemeClr>
              </a:solidFill>
            </p:spPr>
          </p:pic>
          <p:sp>
            <p:nvSpPr>
              <p:cNvPr id="15" name="橢圓 14"/>
              <p:cNvSpPr/>
              <p:nvPr/>
            </p:nvSpPr>
            <p:spPr>
              <a:xfrm>
                <a:off x="6787682" y="2371279"/>
                <a:ext cx="73015" cy="71440"/>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橢圓 15"/>
              <p:cNvSpPr/>
              <p:nvPr/>
            </p:nvSpPr>
            <p:spPr>
              <a:xfrm>
                <a:off x="7002031" y="2461492"/>
                <a:ext cx="71427" cy="71440"/>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7" name="橢圓 16"/>
              <p:cNvSpPr/>
              <p:nvPr/>
            </p:nvSpPr>
            <p:spPr>
              <a:xfrm>
                <a:off x="7164161" y="2676907"/>
                <a:ext cx="71427" cy="71439"/>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12295" name="群組 17"/>
            <p:cNvGrpSpPr>
              <a:grpSpLocks/>
            </p:cNvGrpSpPr>
            <p:nvPr/>
          </p:nvGrpSpPr>
          <p:grpSpPr bwMode="auto">
            <a:xfrm rot="-2133238">
              <a:off x="3956569" y="2104100"/>
              <a:ext cx="786310" cy="726541"/>
              <a:chOff x="6394467" y="2332397"/>
              <a:chExt cx="786310" cy="726541"/>
            </a:xfrm>
          </p:grpSpPr>
          <p:pic>
            <p:nvPicPr>
              <p:cNvPr id="19" name="圖片 18"/>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394467" y="2527764"/>
                <a:ext cx="708521" cy="531174"/>
              </a:xfrm>
              <a:prstGeom prst="rect">
                <a:avLst/>
              </a:prstGeom>
              <a:solidFill>
                <a:schemeClr val="tx1">
                  <a:lumMod val="75000"/>
                  <a:lumOff val="25000"/>
                </a:schemeClr>
              </a:solidFill>
            </p:spPr>
          </p:pic>
          <p:sp>
            <p:nvSpPr>
              <p:cNvPr id="20" name="橢圓 19"/>
              <p:cNvSpPr/>
              <p:nvPr/>
            </p:nvSpPr>
            <p:spPr>
              <a:xfrm>
                <a:off x="6733264" y="2331912"/>
                <a:ext cx="73015" cy="71440"/>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橢圓 20"/>
              <p:cNvSpPr/>
              <p:nvPr/>
            </p:nvSpPr>
            <p:spPr>
              <a:xfrm>
                <a:off x="6947612" y="2422125"/>
                <a:ext cx="71427" cy="71440"/>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22" name="橢圓 21"/>
              <p:cNvSpPr/>
              <p:nvPr/>
            </p:nvSpPr>
            <p:spPr>
              <a:xfrm>
                <a:off x="7109743" y="2637540"/>
                <a:ext cx="71427" cy="71439"/>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12296" name="群組 22"/>
            <p:cNvGrpSpPr>
              <a:grpSpLocks/>
            </p:cNvGrpSpPr>
            <p:nvPr/>
          </p:nvGrpSpPr>
          <p:grpSpPr bwMode="auto">
            <a:xfrm rot="-2133238">
              <a:off x="5900646" y="2098535"/>
              <a:ext cx="786311" cy="726539"/>
              <a:chOff x="6508224" y="2413703"/>
              <a:chExt cx="786311" cy="726539"/>
            </a:xfrm>
          </p:grpSpPr>
          <p:pic>
            <p:nvPicPr>
              <p:cNvPr id="24" name="圖片 23"/>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08224" y="2609068"/>
                <a:ext cx="708521" cy="531174"/>
              </a:xfrm>
              <a:prstGeom prst="rect">
                <a:avLst/>
              </a:prstGeom>
              <a:solidFill>
                <a:schemeClr val="tx1">
                  <a:lumMod val="75000"/>
                  <a:lumOff val="25000"/>
                </a:schemeClr>
              </a:solidFill>
            </p:spPr>
          </p:pic>
          <p:sp>
            <p:nvSpPr>
              <p:cNvPr id="25" name="橢圓 24"/>
              <p:cNvSpPr/>
              <p:nvPr/>
            </p:nvSpPr>
            <p:spPr>
              <a:xfrm>
                <a:off x="6847911" y="2412322"/>
                <a:ext cx="71427" cy="71440"/>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 name="橢圓 25"/>
              <p:cNvSpPr/>
              <p:nvPr/>
            </p:nvSpPr>
            <p:spPr>
              <a:xfrm>
                <a:off x="7059749" y="2503827"/>
                <a:ext cx="73015" cy="71439"/>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27" name="橢圓 26"/>
              <p:cNvSpPr/>
              <p:nvPr/>
            </p:nvSpPr>
            <p:spPr>
              <a:xfrm>
                <a:off x="7222489" y="2717341"/>
                <a:ext cx="71427" cy="73027"/>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12297" name="群組 27"/>
            <p:cNvGrpSpPr>
              <a:grpSpLocks/>
            </p:cNvGrpSpPr>
            <p:nvPr/>
          </p:nvGrpSpPr>
          <p:grpSpPr bwMode="auto">
            <a:xfrm rot="-2133238">
              <a:off x="4960840" y="3803585"/>
              <a:ext cx="786310" cy="726541"/>
              <a:chOff x="6594002" y="2475008"/>
              <a:chExt cx="786310" cy="726541"/>
            </a:xfrm>
          </p:grpSpPr>
          <p:pic>
            <p:nvPicPr>
              <p:cNvPr id="29" name="圖片 28"/>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30" name="橢圓 29"/>
              <p:cNvSpPr/>
              <p:nvPr/>
            </p:nvSpPr>
            <p:spPr>
              <a:xfrm>
                <a:off x="6933808" y="2473687"/>
                <a:ext cx="71427" cy="71440"/>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1" name="橢圓 30"/>
              <p:cNvSpPr/>
              <p:nvPr/>
            </p:nvSpPr>
            <p:spPr>
              <a:xfrm>
                <a:off x="7145646" y="2565192"/>
                <a:ext cx="73015" cy="71439"/>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32" name="橢圓 31"/>
              <p:cNvSpPr/>
              <p:nvPr/>
            </p:nvSpPr>
            <p:spPr>
              <a:xfrm>
                <a:off x="7308385" y="2778706"/>
                <a:ext cx="71427" cy="73027"/>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33" name="橢圓 32"/>
            <p:cNvSpPr/>
            <p:nvPr/>
          </p:nvSpPr>
          <p:spPr>
            <a:xfrm>
              <a:off x="3492114" y="3103870"/>
              <a:ext cx="179364" cy="215907"/>
            </a:xfrm>
            <a:prstGeom prst="ellipse">
              <a:avLst/>
            </a:prstGeom>
            <a:solidFill>
              <a:srgbClr val="C00000"/>
            </a:solidFill>
            <a:ln>
              <a:solidFill>
                <a:srgbClr val="BE4B4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5" name="橢圓 34"/>
            <p:cNvSpPr/>
            <p:nvPr/>
          </p:nvSpPr>
          <p:spPr>
            <a:xfrm>
              <a:off x="4366711" y="4935905"/>
              <a:ext cx="180951" cy="217494"/>
            </a:xfrm>
            <a:prstGeom prst="ellipse">
              <a:avLst/>
            </a:prstGeom>
            <a:solidFill>
              <a:srgbClr val="C00000"/>
            </a:solidFill>
            <a:ln>
              <a:solidFill>
                <a:srgbClr val="BE4B4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6" name="橢圓 35"/>
            <p:cNvSpPr/>
            <p:nvPr/>
          </p:nvSpPr>
          <p:spPr>
            <a:xfrm>
              <a:off x="6211141" y="4932730"/>
              <a:ext cx="179363" cy="215907"/>
            </a:xfrm>
            <a:prstGeom prst="ellipse">
              <a:avLst/>
            </a:prstGeom>
            <a:solidFill>
              <a:srgbClr val="C00000"/>
            </a:solidFill>
            <a:ln>
              <a:solidFill>
                <a:srgbClr val="BE4B4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7" name="矩形 36"/>
            <p:cNvSpPr/>
            <p:nvPr/>
          </p:nvSpPr>
          <p:spPr>
            <a:xfrm>
              <a:off x="2761961" y="4508853"/>
              <a:ext cx="3390449" cy="862041"/>
            </a:xfrm>
            <a:prstGeom prst="rect">
              <a:avLst/>
            </a:prstGeom>
          </p:spPr>
          <p:txBody>
            <a:bodyPr wrap="none">
              <a:spAutoFit/>
            </a:bodyPr>
            <a:lstStyle/>
            <a:p>
              <a:pPr>
                <a:defRPr/>
              </a:pPr>
              <a:r>
                <a:rPr lang="zh-TW" altLang="en-US" sz="5000" dirty="0">
                  <a:solidFill>
                    <a:schemeClr val="tx1">
                      <a:lumMod val="65000"/>
                      <a:lumOff val="35000"/>
                    </a:schemeClr>
                  </a:solidFill>
                  <a:latin typeface="Gungsuh" pitchFamily="18" charset="-127"/>
                  <a:ea typeface="Gungsuh" pitchFamily="18" charset="-127"/>
                </a:rPr>
                <a:t>羽球   壘球</a:t>
              </a:r>
              <a:endParaRPr lang="zh-TW" altLang="en-US" sz="5000" dirty="0">
                <a:solidFill>
                  <a:schemeClr val="tx1">
                    <a:lumMod val="65000"/>
                    <a:lumOff val="35000"/>
                  </a:schemeClr>
                </a:solidFill>
                <a:latin typeface="Gungsuh" pitchFamily="18" charset="-127"/>
                <a:ea typeface="Gungsuh" pitchFamily="18" charset="-127"/>
              </a:endParaRPr>
            </a:p>
          </p:txBody>
        </p:sp>
        <p:sp>
          <p:nvSpPr>
            <p:cNvPr id="38" name="橢圓 37"/>
            <p:cNvSpPr/>
            <p:nvPr/>
          </p:nvSpPr>
          <p:spPr>
            <a:xfrm>
              <a:off x="5363529" y="3134033"/>
              <a:ext cx="180951" cy="215907"/>
            </a:xfrm>
            <a:prstGeom prst="ellipse">
              <a:avLst/>
            </a:prstGeom>
            <a:solidFill>
              <a:srgbClr val="C00000"/>
            </a:solidFill>
            <a:ln>
              <a:solidFill>
                <a:srgbClr val="BE4B4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0" name="橢圓 39"/>
            <p:cNvSpPr/>
            <p:nvPr/>
          </p:nvSpPr>
          <p:spPr>
            <a:xfrm>
              <a:off x="2495297" y="4921616"/>
              <a:ext cx="180951" cy="215907"/>
            </a:xfrm>
            <a:prstGeom prst="ellipse">
              <a:avLst/>
            </a:prstGeom>
            <a:solidFill>
              <a:srgbClr val="C00000"/>
            </a:solidFill>
            <a:ln>
              <a:solidFill>
                <a:srgbClr val="BE4B4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12291" name="矩形 41"/>
          <p:cNvSpPr>
            <a:spLocks noChangeArrowheads="1"/>
          </p:cNvSpPr>
          <p:nvPr/>
        </p:nvSpPr>
        <p:spPr bwMode="auto">
          <a:xfrm>
            <a:off x="4249738" y="6194425"/>
            <a:ext cx="4940300" cy="630238"/>
          </a:xfrm>
          <a:prstGeom prst="rect">
            <a:avLst/>
          </a:prstGeom>
          <a:noFill/>
          <a:ln w="9525">
            <a:noFill/>
            <a:miter lim="800000"/>
            <a:headEnd/>
            <a:tailEnd/>
          </a:ln>
        </p:spPr>
        <p:txBody>
          <a:bodyPr wrap="none">
            <a:spAutoFit/>
          </a:bodyPr>
          <a:lstStyle/>
          <a:p>
            <a:r>
              <a:rPr lang="en-US" altLang="zh-TW" sz="3500" b="1">
                <a:solidFill>
                  <a:srgbClr val="BE4B48"/>
                </a:solidFill>
                <a:latin typeface="Niagara Engraved" pitchFamily="82" charset="0"/>
              </a:rPr>
              <a:t>Middle Business Administration Cup  at  NCUE</a:t>
            </a:r>
            <a:endParaRPr lang="zh-TW" altLang="en-US" sz="3500" b="1">
              <a:solidFill>
                <a:srgbClr val="BE4B48"/>
              </a:solidFill>
              <a:latin typeface="Niagara Engraved" pitchFamily="8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群組 14"/>
          <p:cNvGrpSpPr>
            <a:grpSpLocks/>
          </p:cNvGrpSpPr>
          <p:nvPr/>
        </p:nvGrpSpPr>
        <p:grpSpPr bwMode="auto">
          <a:xfrm>
            <a:off x="6640513" y="4483100"/>
            <a:ext cx="1550987" cy="1555750"/>
            <a:chOff x="2199978" y="1721555"/>
            <a:chExt cx="708521" cy="710200"/>
          </a:xfrm>
        </p:grpSpPr>
        <p:pic>
          <p:nvPicPr>
            <p:cNvPr id="11" name="圖片 10"/>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rot="76854">
              <a:off x="2199978" y="1900581"/>
              <a:ext cx="708521" cy="531174"/>
            </a:xfrm>
            <a:prstGeom prst="rect">
              <a:avLst/>
            </a:prstGeom>
            <a:solidFill>
              <a:schemeClr val="tx1">
                <a:lumMod val="75000"/>
                <a:lumOff val="25000"/>
              </a:schemeClr>
            </a:solidFill>
          </p:spPr>
        </p:pic>
        <p:sp>
          <p:nvSpPr>
            <p:cNvPr id="12" name="橢圓 11"/>
            <p:cNvSpPr/>
            <p:nvPr/>
          </p:nvSpPr>
          <p:spPr>
            <a:xfrm rot="19466762">
              <a:off x="2287727" y="1772284"/>
              <a:ext cx="72520" cy="71745"/>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橢圓 12"/>
            <p:cNvSpPr/>
            <p:nvPr/>
          </p:nvSpPr>
          <p:spPr>
            <a:xfrm rot="19466762">
              <a:off x="2513990" y="1721555"/>
              <a:ext cx="71795" cy="71745"/>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4" name="橢圓 13"/>
            <p:cNvSpPr/>
            <p:nvPr/>
          </p:nvSpPr>
          <p:spPr>
            <a:xfrm rot="19466762">
              <a:off x="2771436" y="1802721"/>
              <a:ext cx="71795" cy="7246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3" name="矩形 2"/>
          <p:cNvSpPr/>
          <p:nvPr/>
        </p:nvSpPr>
        <p:spPr>
          <a:xfrm>
            <a:off x="2195513" y="2266950"/>
            <a:ext cx="6527800" cy="647700"/>
          </a:xfrm>
          <a:prstGeom prst="rect">
            <a:avLst/>
          </a:prstGeom>
        </p:spPr>
        <p:txBody>
          <a:bodyPr>
            <a:spAutoFit/>
          </a:bodyPr>
          <a:lstStyle/>
          <a:p>
            <a:pPr>
              <a:defRPr/>
            </a:pPr>
            <a:r>
              <a:rPr lang="zh-TW" altLang="en-US" b="1" dirty="0">
                <a:latin typeface="Gungsuh" pitchFamily="18" charset="-127"/>
                <a:ea typeface="Gungsuh" pitchFamily="18" charset="-127"/>
              </a:rPr>
              <a:t>籃球</a:t>
            </a:r>
            <a:r>
              <a:rPr lang="zh-TW" altLang="zh-TW" b="1" dirty="0">
                <a:latin typeface="Gungsuh" pitchFamily="18" charset="-127"/>
                <a:ea typeface="Gungsuh" pitchFamily="18" charset="-127"/>
              </a:rPr>
              <a:t>比賽用球</a:t>
            </a:r>
            <a:r>
              <a:rPr lang="zh-TW" altLang="zh-TW" dirty="0">
                <a:latin typeface="Gungsuh" pitchFamily="18" charset="-127"/>
                <a:ea typeface="Gungsuh" pitchFamily="18" charset="-127"/>
              </a:rPr>
              <a:t>：</a:t>
            </a:r>
            <a:r>
              <a:rPr lang="zh-TW" altLang="zh-TW" dirty="0">
                <a:solidFill>
                  <a:schemeClr val="tx1">
                    <a:lumMod val="65000"/>
                    <a:lumOff val="35000"/>
                  </a:schemeClr>
                </a:solidFill>
                <a:latin typeface="Gungsuh" pitchFamily="18" charset="-127"/>
                <a:ea typeface="Gungsuh" pitchFamily="18" charset="-127"/>
              </a:rPr>
              <a:t>男：</a:t>
            </a:r>
            <a:r>
              <a:rPr lang="en-US" altLang="zh-TW" dirty="0">
                <a:solidFill>
                  <a:schemeClr val="tx1">
                    <a:lumMod val="65000"/>
                    <a:lumOff val="35000"/>
                  </a:schemeClr>
                </a:solidFill>
                <a:latin typeface="Gungsuh" pitchFamily="18" charset="-127"/>
                <a:ea typeface="Gungsuh" pitchFamily="18" charset="-127"/>
              </a:rPr>
              <a:t>Molten BGR 7D</a:t>
            </a:r>
            <a:r>
              <a:rPr lang="zh-TW" altLang="zh-TW" dirty="0">
                <a:solidFill>
                  <a:schemeClr val="tx1">
                    <a:lumMod val="65000"/>
                    <a:lumOff val="35000"/>
                  </a:schemeClr>
                </a:solidFill>
                <a:latin typeface="Gungsuh" pitchFamily="18" charset="-127"/>
                <a:ea typeface="Gungsuh" pitchFamily="18" charset="-127"/>
              </a:rPr>
              <a:t>　</a:t>
            </a:r>
            <a:endParaRPr lang="en-US" altLang="zh-TW" dirty="0">
              <a:solidFill>
                <a:schemeClr val="tx1">
                  <a:lumMod val="65000"/>
                  <a:lumOff val="35000"/>
                </a:schemeClr>
              </a:solidFill>
              <a:latin typeface="Gungsuh" pitchFamily="18" charset="-127"/>
              <a:ea typeface="Gungsuh" pitchFamily="18" charset="-127"/>
            </a:endParaRPr>
          </a:p>
          <a:p>
            <a:pPr>
              <a:defRPr/>
            </a:pPr>
            <a:r>
              <a:rPr lang="en-US" altLang="zh-TW" dirty="0">
                <a:solidFill>
                  <a:schemeClr val="tx1">
                    <a:lumMod val="65000"/>
                    <a:lumOff val="35000"/>
                  </a:schemeClr>
                </a:solidFill>
                <a:latin typeface="Gungsuh" pitchFamily="18" charset="-127"/>
                <a:ea typeface="Gungsuh" pitchFamily="18" charset="-127"/>
              </a:rPr>
              <a:t>                     </a:t>
            </a:r>
            <a:r>
              <a:rPr lang="zh-TW" altLang="zh-TW" dirty="0">
                <a:solidFill>
                  <a:schemeClr val="tx1">
                    <a:lumMod val="65000"/>
                    <a:lumOff val="35000"/>
                  </a:schemeClr>
                </a:solidFill>
                <a:latin typeface="Gungsuh" pitchFamily="18" charset="-127"/>
                <a:ea typeface="Gungsuh" pitchFamily="18" charset="-127"/>
              </a:rPr>
              <a:t>女：</a:t>
            </a:r>
            <a:r>
              <a:rPr lang="en-US" altLang="zh-TW" dirty="0">
                <a:solidFill>
                  <a:schemeClr val="tx1">
                    <a:lumMod val="65000"/>
                    <a:lumOff val="35000"/>
                  </a:schemeClr>
                </a:solidFill>
                <a:latin typeface="Gungsuh" pitchFamily="18" charset="-127"/>
                <a:ea typeface="Gungsuh" pitchFamily="18" charset="-127"/>
              </a:rPr>
              <a:t>Molten BGR6D</a:t>
            </a:r>
            <a:endParaRPr lang="zh-TW" altLang="en-US" dirty="0">
              <a:solidFill>
                <a:schemeClr val="tx1">
                  <a:lumMod val="65000"/>
                  <a:lumOff val="35000"/>
                </a:schemeClr>
              </a:solidFill>
              <a:latin typeface="Gungsuh" pitchFamily="18" charset="-127"/>
              <a:ea typeface="Gungsuh" pitchFamily="18" charset="-127"/>
            </a:endParaRPr>
          </a:p>
        </p:txBody>
      </p:sp>
      <p:sp>
        <p:nvSpPr>
          <p:cNvPr id="4" name="矩形 3"/>
          <p:cNvSpPr/>
          <p:nvPr/>
        </p:nvSpPr>
        <p:spPr>
          <a:xfrm>
            <a:off x="2195513" y="3635375"/>
            <a:ext cx="4321175" cy="369888"/>
          </a:xfrm>
          <a:prstGeom prst="rect">
            <a:avLst/>
          </a:prstGeom>
        </p:spPr>
        <p:txBody>
          <a:bodyPr>
            <a:spAutoFit/>
          </a:bodyPr>
          <a:lstStyle/>
          <a:p>
            <a:pPr>
              <a:defRPr/>
            </a:pPr>
            <a:r>
              <a:rPr lang="zh-TW" altLang="en-US" b="1" dirty="0">
                <a:latin typeface="Gungsuh" pitchFamily="18" charset="-127"/>
                <a:ea typeface="Gungsuh" pitchFamily="18" charset="-127"/>
              </a:rPr>
              <a:t>排球</a:t>
            </a:r>
            <a:r>
              <a:rPr lang="zh-TW" altLang="zh-TW" b="1" dirty="0">
                <a:latin typeface="Gungsuh" pitchFamily="18" charset="-127"/>
                <a:ea typeface="Gungsuh" pitchFamily="18" charset="-127"/>
              </a:rPr>
              <a:t>比賽用球</a:t>
            </a:r>
            <a:r>
              <a:rPr lang="zh-TW" altLang="zh-TW" dirty="0">
                <a:latin typeface="Gungsuh" pitchFamily="18" charset="-127"/>
                <a:ea typeface="Gungsuh" pitchFamily="18" charset="-127"/>
              </a:rPr>
              <a:t>：</a:t>
            </a:r>
            <a:r>
              <a:rPr lang="en-US" altLang="zh-TW" dirty="0">
                <a:solidFill>
                  <a:schemeClr val="tx1">
                    <a:lumMod val="65000"/>
                    <a:lumOff val="35000"/>
                  </a:schemeClr>
                </a:solidFill>
                <a:latin typeface="Gungsuh" pitchFamily="18" charset="-127"/>
                <a:ea typeface="Gungsuh" pitchFamily="18" charset="-127"/>
              </a:rPr>
              <a:t>Mikasa-MVR-290</a:t>
            </a:r>
            <a:endParaRPr lang="zh-TW" altLang="en-US" dirty="0">
              <a:solidFill>
                <a:schemeClr val="tx1">
                  <a:lumMod val="65000"/>
                  <a:lumOff val="35000"/>
                </a:schemeClr>
              </a:solidFill>
              <a:latin typeface="Gungsuh" pitchFamily="18" charset="-127"/>
              <a:ea typeface="Gungsuh" pitchFamily="18" charset="-127"/>
            </a:endParaRPr>
          </a:p>
        </p:txBody>
      </p:sp>
      <p:sp>
        <p:nvSpPr>
          <p:cNvPr id="5" name="矩形 4"/>
          <p:cNvSpPr/>
          <p:nvPr/>
        </p:nvSpPr>
        <p:spPr>
          <a:xfrm>
            <a:off x="2195513" y="4283075"/>
            <a:ext cx="4108450" cy="369888"/>
          </a:xfrm>
          <a:prstGeom prst="rect">
            <a:avLst/>
          </a:prstGeom>
        </p:spPr>
        <p:txBody>
          <a:bodyPr wrap="none">
            <a:spAutoFit/>
          </a:bodyPr>
          <a:lstStyle/>
          <a:p>
            <a:pPr>
              <a:defRPr/>
            </a:pPr>
            <a:r>
              <a:rPr lang="zh-TW" altLang="en-US" b="1" dirty="0">
                <a:latin typeface="Gungsuh" pitchFamily="18" charset="-127"/>
                <a:ea typeface="Gungsuh" pitchFamily="18" charset="-127"/>
              </a:rPr>
              <a:t>羽球</a:t>
            </a:r>
            <a:r>
              <a:rPr lang="zh-TW" altLang="zh-TW" b="1" dirty="0">
                <a:latin typeface="Gungsuh" pitchFamily="18" charset="-127"/>
                <a:ea typeface="Gungsuh" pitchFamily="18" charset="-127"/>
              </a:rPr>
              <a:t>比賽用球</a:t>
            </a:r>
            <a:r>
              <a:rPr lang="zh-TW" altLang="zh-TW" dirty="0">
                <a:latin typeface="Gungsuh" pitchFamily="18" charset="-127"/>
                <a:ea typeface="Gungsuh" pitchFamily="18" charset="-127"/>
              </a:rPr>
              <a:t>：</a:t>
            </a:r>
            <a:r>
              <a:rPr lang="zh-TW" altLang="zh-TW" dirty="0">
                <a:solidFill>
                  <a:schemeClr val="tx1">
                    <a:lumMod val="65000"/>
                    <a:lumOff val="35000"/>
                  </a:schemeClr>
                </a:solidFill>
                <a:latin typeface="Gungsuh" pitchFamily="18" charset="-127"/>
                <a:ea typeface="Gungsuh" pitchFamily="18" charset="-127"/>
              </a:rPr>
              <a:t>勝利綠標比賽級比賽球</a:t>
            </a:r>
          </a:p>
        </p:txBody>
      </p:sp>
      <p:sp>
        <p:nvSpPr>
          <p:cNvPr id="6" name="矩形 5"/>
          <p:cNvSpPr/>
          <p:nvPr/>
        </p:nvSpPr>
        <p:spPr>
          <a:xfrm>
            <a:off x="2195513" y="2987675"/>
            <a:ext cx="4608512" cy="369888"/>
          </a:xfrm>
          <a:prstGeom prst="rect">
            <a:avLst/>
          </a:prstGeom>
        </p:spPr>
        <p:txBody>
          <a:bodyPr>
            <a:spAutoFit/>
          </a:bodyPr>
          <a:lstStyle/>
          <a:p>
            <a:pPr>
              <a:defRPr/>
            </a:pPr>
            <a:r>
              <a:rPr lang="zh-TW" altLang="en-US" b="1" dirty="0">
                <a:latin typeface="Gungsuh" pitchFamily="18" charset="-127"/>
                <a:ea typeface="Gungsuh" pitchFamily="18" charset="-127"/>
              </a:rPr>
              <a:t>桌球</a:t>
            </a:r>
            <a:r>
              <a:rPr lang="zh-TW" altLang="zh-TW" b="1" dirty="0">
                <a:latin typeface="Gungsuh" pitchFamily="18" charset="-127"/>
                <a:ea typeface="Gungsuh" pitchFamily="18" charset="-127"/>
              </a:rPr>
              <a:t>比賽用球</a:t>
            </a:r>
            <a:r>
              <a:rPr lang="zh-TW" altLang="zh-TW" dirty="0">
                <a:latin typeface="Gungsuh" pitchFamily="18" charset="-127"/>
                <a:ea typeface="Gungsuh" pitchFamily="18" charset="-127"/>
              </a:rPr>
              <a:t>：</a:t>
            </a:r>
            <a:r>
              <a:rPr lang="en-US" altLang="zh-TW" dirty="0" err="1">
                <a:solidFill>
                  <a:schemeClr val="tx1">
                    <a:lumMod val="65000"/>
                    <a:lumOff val="35000"/>
                  </a:schemeClr>
                </a:solidFill>
                <a:latin typeface="Gungsuh" pitchFamily="18" charset="-127"/>
                <a:ea typeface="Gungsuh" pitchFamily="18" charset="-127"/>
              </a:rPr>
              <a:t>Nittaku</a:t>
            </a:r>
            <a:r>
              <a:rPr lang="en-US" altLang="zh-TW" dirty="0">
                <a:solidFill>
                  <a:schemeClr val="tx1">
                    <a:lumMod val="65000"/>
                    <a:lumOff val="35000"/>
                  </a:schemeClr>
                </a:solidFill>
                <a:latin typeface="Gungsuh" pitchFamily="18" charset="-127"/>
                <a:ea typeface="Gungsuh" pitchFamily="18" charset="-127"/>
              </a:rPr>
              <a:t> premium 40</a:t>
            </a:r>
            <a:endParaRPr lang="zh-TW" altLang="zh-TW" dirty="0">
              <a:solidFill>
                <a:schemeClr val="tx1">
                  <a:lumMod val="65000"/>
                  <a:lumOff val="35000"/>
                </a:schemeClr>
              </a:solidFill>
              <a:latin typeface="Gungsuh" pitchFamily="18" charset="-127"/>
              <a:ea typeface="Gungsuh" pitchFamily="18" charset="-127"/>
            </a:endParaRPr>
          </a:p>
        </p:txBody>
      </p:sp>
      <p:sp>
        <p:nvSpPr>
          <p:cNvPr id="7" name="矩形 6"/>
          <p:cNvSpPr/>
          <p:nvPr/>
        </p:nvSpPr>
        <p:spPr>
          <a:xfrm>
            <a:off x="2195513" y="4932363"/>
            <a:ext cx="3687762" cy="368300"/>
          </a:xfrm>
          <a:prstGeom prst="rect">
            <a:avLst/>
          </a:prstGeom>
        </p:spPr>
        <p:txBody>
          <a:bodyPr>
            <a:spAutoFit/>
          </a:bodyPr>
          <a:lstStyle/>
          <a:p>
            <a:pPr>
              <a:defRPr/>
            </a:pPr>
            <a:r>
              <a:rPr lang="zh-TW" altLang="en-US" b="1" dirty="0">
                <a:latin typeface="Gungsuh" pitchFamily="18" charset="-127"/>
                <a:ea typeface="Gungsuh" pitchFamily="18" charset="-127"/>
              </a:rPr>
              <a:t>壘球</a:t>
            </a:r>
            <a:r>
              <a:rPr lang="zh-TW" altLang="zh-TW" b="1" dirty="0">
                <a:latin typeface="Gungsuh" pitchFamily="18" charset="-127"/>
                <a:ea typeface="Gungsuh" pitchFamily="18" charset="-127"/>
              </a:rPr>
              <a:t>比賽用球</a:t>
            </a:r>
            <a:r>
              <a:rPr lang="zh-TW" altLang="zh-TW" dirty="0">
                <a:latin typeface="Gungsuh" pitchFamily="18" charset="-127"/>
                <a:ea typeface="Gungsuh" pitchFamily="18" charset="-127"/>
              </a:rPr>
              <a:t>：</a:t>
            </a:r>
            <a:r>
              <a:rPr lang="zh-TW" altLang="zh-TW" dirty="0">
                <a:solidFill>
                  <a:schemeClr val="tx1">
                    <a:lumMod val="65000"/>
                    <a:lumOff val="35000"/>
                  </a:schemeClr>
                </a:solidFill>
                <a:latin typeface="Gungsuh" pitchFamily="18" charset="-127"/>
                <a:ea typeface="Gungsuh" pitchFamily="18" charset="-127"/>
              </a:rPr>
              <a:t>華櫻</a:t>
            </a:r>
            <a:r>
              <a:rPr lang="en-US" altLang="zh-TW" dirty="0">
                <a:solidFill>
                  <a:schemeClr val="tx1">
                    <a:lumMod val="65000"/>
                    <a:lumOff val="35000"/>
                  </a:schemeClr>
                </a:solidFill>
                <a:latin typeface="Gungsuh" pitchFamily="18" charset="-127"/>
                <a:ea typeface="Gungsuh" pitchFamily="18" charset="-127"/>
              </a:rPr>
              <a:t>SBR-500</a:t>
            </a:r>
            <a:endParaRPr lang="zh-TW" altLang="zh-TW" dirty="0">
              <a:solidFill>
                <a:schemeClr val="tx1">
                  <a:lumMod val="65000"/>
                  <a:lumOff val="35000"/>
                </a:schemeClr>
              </a:solidFill>
              <a:latin typeface="Gungsuh" pitchFamily="18" charset="-127"/>
              <a:ea typeface="Gungsuh" pitchFamily="18" charset="-127"/>
            </a:endParaRPr>
          </a:p>
        </p:txBody>
      </p:sp>
      <p:pic>
        <p:nvPicPr>
          <p:cNvPr id="13320" name="Picture 8" descr="http://pic2.cxtuku.com/00/04/61/b785e4ddd2d1.jpg"/>
          <p:cNvPicPr>
            <a:picLocks noChangeAspect="1" noChangeArrowheads="1"/>
          </p:cNvPicPr>
          <p:nvPr/>
        </p:nvPicPr>
        <p:blipFill>
          <a:blip r:embed="rId3" cstate="print">
            <a:grayscl/>
            <a:biLevel thresh="50000"/>
          </a:blip>
          <a:srcRect l="16048" t="72285" r="14127" b="19595"/>
          <a:stretch>
            <a:fillRect/>
          </a:stretch>
        </p:blipFill>
        <p:spPr bwMode="auto">
          <a:xfrm rot="-252642">
            <a:off x="3722688" y="1200150"/>
            <a:ext cx="2355850" cy="487363"/>
          </a:xfrm>
          <a:prstGeom prst="rect">
            <a:avLst/>
          </a:prstGeom>
          <a:noFill/>
          <a:ln w="9525">
            <a:noFill/>
            <a:miter lim="800000"/>
            <a:headEnd/>
            <a:tailEnd/>
          </a:ln>
        </p:spPr>
      </p:pic>
      <p:pic>
        <p:nvPicPr>
          <p:cNvPr id="13321" name="圖片 8"/>
          <p:cNvPicPr>
            <a:picLocks noChangeAspect="1" noChangeArrowheads="1"/>
          </p:cNvPicPr>
          <p:nvPr/>
        </p:nvPicPr>
        <p:blipFill>
          <a:blip r:embed="rId4" cstate="print"/>
          <a:srcRect/>
          <a:stretch>
            <a:fillRect/>
          </a:stretch>
        </p:blipFill>
        <p:spPr bwMode="auto">
          <a:xfrm>
            <a:off x="2268538" y="476250"/>
            <a:ext cx="1508125" cy="1131888"/>
          </a:xfrm>
          <a:prstGeom prst="rect">
            <a:avLst/>
          </a:prstGeom>
          <a:solidFill>
            <a:schemeClr val="accent2"/>
          </a:solidFill>
          <a:ln w="9525">
            <a:noFill/>
            <a:miter lim="800000"/>
            <a:headEnd/>
            <a:tailEnd/>
          </a:ln>
        </p:spPr>
      </p:pic>
      <p:sp>
        <p:nvSpPr>
          <p:cNvPr id="13322" name="文字方塊 1"/>
          <p:cNvSpPr txBox="1">
            <a:spLocks noChangeArrowheads="1"/>
          </p:cNvSpPr>
          <p:nvPr/>
        </p:nvSpPr>
        <p:spPr bwMode="auto">
          <a:xfrm>
            <a:off x="3554413" y="523875"/>
            <a:ext cx="2749550" cy="862013"/>
          </a:xfrm>
          <a:prstGeom prst="rect">
            <a:avLst/>
          </a:prstGeom>
          <a:noFill/>
          <a:ln w="9525">
            <a:noFill/>
            <a:miter lim="800000"/>
            <a:headEnd/>
            <a:tailEnd/>
          </a:ln>
        </p:spPr>
        <p:txBody>
          <a:bodyPr wrap="none">
            <a:spAutoFit/>
          </a:bodyPr>
          <a:lstStyle/>
          <a:p>
            <a:r>
              <a:rPr lang="zh-TW" altLang="en-US" sz="5000"/>
              <a:t>比賽用球</a:t>
            </a:r>
          </a:p>
        </p:txBody>
      </p:sp>
      <p:sp>
        <p:nvSpPr>
          <p:cNvPr id="16" name="矩形 15"/>
          <p:cNvSpPr/>
          <p:nvPr/>
        </p:nvSpPr>
        <p:spPr>
          <a:xfrm>
            <a:off x="4249738" y="6194425"/>
            <a:ext cx="4940300" cy="630238"/>
          </a:xfrm>
          <a:prstGeom prst="rect">
            <a:avLst/>
          </a:prstGeom>
        </p:spPr>
        <p:txBody>
          <a:bodyPr wrap="none">
            <a:spAutoFit/>
          </a:bodyPr>
          <a:lstStyle/>
          <a:p>
            <a:pPr>
              <a:defRPr/>
            </a:pPr>
            <a:r>
              <a:rPr lang="en-US" altLang="zh-TW" sz="3500" b="1" dirty="0">
                <a:solidFill>
                  <a:schemeClr val="bg1">
                    <a:lumMod val="75000"/>
                  </a:schemeClr>
                </a:solidFill>
                <a:latin typeface="Niagara Engraved" pitchFamily="82" charset="0"/>
              </a:rPr>
              <a:t>Middle Business Administration Cup  at  NCUE</a:t>
            </a:r>
            <a:endParaRPr lang="zh-TW" altLang="en-US" sz="3500" b="1" dirty="0">
              <a:solidFill>
                <a:schemeClr val="bg1">
                  <a:lumMod val="75000"/>
                </a:schemeClr>
              </a:solidFill>
              <a:latin typeface="Niagara Engraved" pitchFamily="8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http://pic2.cxtuku.com/00/04/61/b785e4ddd2d1.jpg"/>
          <p:cNvPicPr>
            <a:picLocks noChangeAspect="1" noChangeArrowheads="1"/>
          </p:cNvPicPr>
          <p:nvPr/>
        </p:nvPicPr>
        <p:blipFill>
          <a:blip r:embed="rId2" cstate="print"/>
          <a:srcRect l="16048" t="72285" r="14127" b="19595"/>
          <a:stretch>
            <a:fillRect/>
          </a:stretch>
        </p:blipFill>
        <p:spPr bwMode="auto">
          <a:xfrm rot="-188979">
            <a:off x="2360613" y="3933825"/>
            <a:ext cx="4371975" cy="485775"/>
          </a:xfrm>
          <a:prstGeom prst="rect">
            <a:avLst/>
          </a:prstGeom>
          <a:noFill/>
          <a:ln w="9525">
            <a:noFill/>
            <a:miter lim="800000"/>
            <a:headEnd/>
            <a:tailEnd/>
          </a:ln>
        </p:spPr>
      </p:pic>
      <p:pic>
        <p:nvPicPr>
          <p:cNvPr id="4" name="圖片 3"/>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2123728" y="2420888"/>
            <a:ext cx="2142490" cy="1606213"/>
          </a:xfrm>
          <a:prstGeom prst="rect">
            <a:avLst/>
          </a:prstGeom>
          <a:solidFill>
            <a:schemeClr val="tx1">
              <a:lumMod val="75000"/>
              <a:lumOff val="25000"/>
            </a:schemeClr>
          </a:solidFill>
        </p:spPr>
      </p:pic>
      <p:grpSp>
        <p:nvGrpSpPr>
          <p:cNvPr id="14340" name="群組 5"/>
          <p:cNvGrpSpPr>
            <a:grpSpLocks/>
          </p:cNvGrpSpPr>
          <p:nvPr/>
        </p:nvGrpSpPr>
        <p:grpSpPr bwMode="auto">
          <a:xfrm>
            <a:off x="6372225" y="2565400"/>
            <a:ext cx="785813" cy="725488"/>
            <a:chOff x="6594002" y="2475008"/>
            <a:chExt cx="786310" cy="726541"/>
          </a:xfrm>
        </p:grpSpPr>
        <p:pic>
          <p:nvPicPr>
            <p:cNvPr id="7" name="圖片 6"/>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8" name="橢圓 7"/>
            <p:cNvSpPr/>
            <p:nvPr/>
          </p:nvSpPr>
          <p:spPr>
            <a:xfrm>
              <a:off x="6932354" y="2475008"/>
              <a:ext cx="73071" cy="71542"/>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橢圓 8"/>
            <p:cNvSpPr/>
            <p:nvPr/>
          </p:nvSpPr>
          <p:spPr>
            <a:xfrm>
              <a:off x="7146801" y="2565627"/>
              <a:ext cx="71483" cy="71541"/>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0" name="橢圓 9"/>
            <p:cNvSpPr/>
            <p:nvPr/>
          </p:nvSpPr>
          <p:spPr>
            <a:xfrm>
              <a:off x="7308829" y="2780250"/>
              <a:ext cx="71483" cy="73131"/>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2" name="矩形 1"/>
          <p:cNvSpPr/>
          <p:nvPr/>
        </p:nvSpPr>
        <p:spPr>
          <a:xfrm>
            <a:off x="3995738" y="3143250"/>
            <a:ext cx="2749550" cy="862013"/>
          </a:xfrm>
          <a:prstGeom prst="rect">
            <a:avLst/>
          </a:prstGeom>
        </p:spPr>
        <p:txBody>
          <a:bodyPr wrap="none">
            <a:spAutoFit/>
          </a:bodyPr>
          <a:lstStyle/>
          <a:p>
            <a:pPr>
              <a:defRPr/>
            </a:pPr>
            <a:r>
              <a:rPr lang="zh-TW" altLang="en-US" sz="5000" dirty="0">
                <a:solidFill>
                  <a:schemeClr val="tx1">
                    <a:lumMod val="75000"/>
                    <a:lumOff val="25000"/>
                  </a:schemeClr>
                </a:solidFill>
                <a:latin typeface="Gungsuh" pitchFamily="18" charset="-127"/>
                <a:ea typeface="Gungsuh" pitchFamily="18" charset="-127"/>
              </a:rPr>
              <a:t>賽制說明</a:t>
            </a:r>
          </a:p>
        </p:txBody>
      </p:sp>
      <p:sp>
        <p:nvSpPr>
          <p:cNvPr id="11" name="矩形 10"/>
          <p:cNvSpPr/>
          <p:nvPr/>
        </p:nvSpPr>
        <p:spPr>
          <a:xfrm>
            <a:off x="4249738" y="6194425"/>
            <a:ext cx="4940300" cy="630238"/>
          </a:xfrm>
          <a:prstGeom prst="rect">
            <a:avLst/>
          </a:prstGeom>
        </p:spPr>
        <p:txBody>
          <a:bodyPr wrap="none">
            <a:spAutoFit/>
          </a:bodyPr>
          <a:lstStyle/>
          <a:p>
            <a:pPr>
              <a:defRPr/>
            </a:pPr>
            <a:r>
              <a:rPr lang="en-US" altLang="zh-TW" sz="3500" b="1" dirty="0">
                <a:solidFill>
                  <a:schemeClr val="bg1">
                    <a:lumMod val="75000"/>
                  </a:schemeClr>
                </a:solidFill>
                <a:latin typeface="Niagara Engraved" pitchFamily="82" charset="0"/>
              </a:rPr>
              <a:t>Middle Business Administration Cup  at  NCUE</a:t>
            </a:r>
            <a:endParaRPr lang="zh-TW" altLang="en-US" sz="3500" b="1" dirty="0">
              <a:solidFill>
                <a:schemeClr val="bg1">
                  <a:lumMod val="75000"/>
                </a:schemeClr>
              </a:solidFill>
              <a:latin typeface="Niagara Engraved" pitchFamily="8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31537" y="1628800"/>
            <a:ext cx="7614880" cy="4439677"/>
          </a:xfrm>
          <a:prstGeom prst="rect">
            <a:avLst/>
          </a:prstGeom>
        </p:spPr>
        <p:txBody>
          <a:bodyPr>
            <a:spAutoFit/>
          </a:bodyPr>
          <a:lstStyle/>
          <a:p>
            <a:pPr>
              <a:lnSpc>
                <a:spcPct val="200000"/>
              </a:lnSpc>
              <a:defRPr/>
            </a:pPr>
            <a:r>
              <a:rPr lang="zh-TW" altLang="zh-TW" sz="2500" dirty="0">
                <a:solidFill>
                  <a:schemeClr val="tx1">
                    <a:lumMod val="65000"/>
                    <a:lumOff val="35000"/>
                  </a:schemeClr>
                </a:solidFill>
                <a:latin typeface="Gungsuh" pitchFamily="18" charset="-127"/>
                <a:ea typeface="Gungsuh" pitchFamily="18" charset="-127"/>
              </a:rPr>
              <a:t>一般賽制：</a:t>
            </a:r>
          </a:p>
          <a:p>
            <a:pPr>
              <a:lnSpc>
                <a:spcPct val="150000"/>
              </a:lnSpc>
              <a:defRPr/>
            </a:pPr>
            <a:r>
              <a:rPr lang="zh-TW" altLang="zh-TW" sz="2500" dirty="0">
                <a:solidFill>
                  <a:schemeClr val="tx1">
                    <a:lumMod val="65000"/>
                    <a:lumOff val="35000"/>
                  </a:schemeClr>
                </a:solidFill>
                <a:latin typeface="Gungsuh" pitchFamily="18" charset="-127"/>
                <a:ea typeface="Gungsuh" pitchFamily="18" charset="-127"/>
              </a:rPr>
              <a:t>預賽採分組</a:t>
            </a:r>
            <a:r>
              <a:rPr lang="zh-TW" altLang="zh-TW" sz="3000" b="1" dirty="0">
                <a:ln>
                  <a:solidFill>
                    <a:schemeClr val="accent6">
                      <a:lumMod val="50000"/>
                    </a:schemeClr>
                  </a:solidFill>
                </a:ln>
                <a:solidFill>
                  <a:schemeClr val="tx1">
                    <a:lumMod val="65000"/>
                    <a:lumOff val="35000"/>
                  </a:schemeClr>
                </a:solidFill>
                <a:latin typeface="Gungsuh" pitchFamily="18" charset="-127"/>
                <a:ea typeface="Gungsuh" pitchFamily="18" charset="-127"/>
              </a:rPr>
              <a:t>循環制</a:t>
            </a:r>
            <a:r>
              <a:rPr lang="zh-TW" altLang="zh-TW" sz="2500" dirty="0">
                <a:solidFill>
                  <a:schemeClr val="tx1">
                    <a:lumMod val="65000"/>
                    <a:lumOff val="35000"/>
                  </a:schemeClr>
                </a:solidFill>
                <a:latin typeface="Gungsuh" pitchFamily="18" charset="-127"/>
                <a:ea typeface="Gungsuh" pitchFamily="18" charset="-127"/>
              </a:rPr>
              <a:t>，複賽採</a:t>
            </a:r>
            <a:r>
              <a:rPr lang="zh-TW" altLang="zh-TW" sz="3000" b="1" dirty="0">
                <a:ln>
                  <a:solidFill>
                    <a:schemeClr val="accent6">
                      <a:lumMod val="50000"/>
                    </a:schemeClr>
                  </a:solidFill>
                </a:ln>
                <a:solidFill>
                  <a:schemeClr val="tx1">
                    <a:lumMod val="65000"/>
                    <a:lumOff val="35000"/>
                  </a:schemeClr>
                </a:solidFill>
                <a:latin typeface="Gungsuh" pitchFamily="18" charset="-127"/>
                <a:ea typeface="Gungsuh" pitchFamily="18" charset="-127"/>
              </a:rPr>
              <a:t>單淘汰制</a:t>
            </a:r>
            <a:r>
              <a:rPr lang="zh-TW" altLang="zh-TW" sz="2500" dirty="0">
                <a:solidFill>
                  <a:schemeClr val="tx1">
                    <a:lumMod val="65000"/>
                    <a:lumOff val="35000"/>
                  </a:schemeClr>
                </a:solidFill>
                <a:latin typeface="Gungsuh" pitchFamily="18" charset="-127"/>
                <a:ea typeface="Gungsuh" pitchFamily="18" charset="-127"/>
              </a:rPr>
              <a:t>。</a:t>
            </a:r>
          </a:p>
          <a:p>
            <a:pPr>
              <a:lnSpc>
                <a:spcPct val="150000"/>
              </a:lnSpc>
              <a:defRPr/>
            </a:pPr>
            <a:r>
              <a:rPr lang="zh-TW" altLang="zh-TW" sz="2500" dirty="0">
                <a:solidFill>
                  <a:schemeClr val="tx1">
                    <a:lumMod val="65000"/>
                    <a:lumOff val="35000"/>
                  </a:schemeClr>
                </a:solidFill>
                <a:latin typeface="Gungsuh" pitchFamily="18" charset="-127"/>
                <a:ea typeface="Gungsuh" pitchFamily="18" charset="-127"/>
              </a:rPr>
              <a:t>每組取分組第1(或第一和第二)晉級複賽，如遇同組</a:t>
            </a:r>
            <a:r>
              <a:rPr lang="zh-TW" altLang="zh-TW" sz="2500" u="sng" dirty="0">
                <a:solidFill>
                  <a:schemeClr val="tx1">
                    <a:lumMod val="65000"/>
                    <a:lumOff val="35000"/>
                  </a:schemeClr>
                </a:solidFill>
                <a:latin typeface="Gungsuh" pitchFamily="18" charset="-127"/>
                <a:ea typeface="Gungsuh" pitchFamily="18" charset="-127"/>
              </a:rPr>
              <a:t>戰績相同，則比較得失分之商數，商數較大者晉級複賽，</a:t>
            </a:r>
            <a:r>
              <a:rPr lang="zh-TW" altLang="zh-TW" sz="2500" dirty="0">
                <a:solidFill>
                  <a:schemeClr val="tx1">
                    <a:lumMod val="65000"/>
                    <a:lumOff val="35000"/>
                  </a:schemeClr>
                </a:solidFill>
                <a:latin typeface="Gungsuh" pitchFamily="18" charset="-127"/>
                <a:ea typeface="Gungsuh" pitchFamily="18" charset="-127"/>
              </a:rPr>
              <a:t>若得失分商數仍相同則以雙方之間的</a:t>
            </a:r>
            <a:r>
              <a:rPr lang="zh-TW" altLang="zh-TW" sz="2500" u="sng" dirty="0">
                <a:solidFill>
                  <a:schemeClr val="tx1">
                    <a:lumMod val="65000"/>
                    <a:lumOff val="35000"/>
                  </a:schemeClr>
                </a:solidFill>
                <a:latin typeface="Gungsuh" pitchFamily="18" charset="-127"/>
                <a:ea typeface="Gungsuh" pitchFamily="18" charset="-127"/>
              </a:rPr>
              <a:t>對戰紀錄判定，該場比分高者晉級。</a:t>
            </a:r>
            <a:r>
              <a:rPr lang="en-US" altLang="zh-TW" sz="2500" dirty="0">
                <a:solidFill>
                  <a:schemeClr val="tx1">
                    <a:lumMod val="65000"/>
                    <a:lumOff val="35000"/>
                  </a:schemeClr>
                </a:solidFill>
                <a:latin typeface="Gungsuh" pitchFamily="18" charset="-127"/>
                <a:ea typeface="Gungsuh" pitchFamily="18" charset="-127"/>
              </a:rPr>
              <a:t>(</a:t>
            </a:r>
            <a:r>
              <a:rPr lang="zh-TW" altLang="zh-TW" sz="2500" u="sng" dirty="0">
                <a:solidFill>
                  <a:schemeClr val="tx1">
                    <a:lumMod val="65000"/>
                    <a:lumOff val="35000"/>
                  </a:schemeClr>
                </a:solidFill>
                <a:latin typeface="Gungsuh" pitchFamily="18" charset="-127"/>
                <a:ea typeface="Gungsuh" pitchFamily="18" charset="-127"/>
              </a:rPr>
              <a:t>如遇同組該循環有比賽場次棄權，則該場次不列入得失分比較</a:t>
            </a:r>
            <a:r>
              <a:rPr lang="en-US" altLang="zh-TW" sz="2500" dirty="0">
                <a:solidFill>
                  <a:schemeClr val="tx1">
                    <a:lumMod val="65000"/>
                    <a:lumOff val="35000"/>
                  </a:schemeClr>
                </a:solidFill>
                <a:latin typeface="Gungsuh" pitchFamily="18" charset="-127"/>
                <a:ea typeface="Gungsuh" pitchFamily="18" charset="-127"/>
              </a:rPr>
              <a:t>)</a:t>
            </a:r>
          </a:p>
        </p:txBody>
      </p:sp>
      <p:sp>
        <p:nvSpPr>
          <p:cNvPr id="5" name="矩形 4"/>
          <p:cNvSpPr/>
          <p:nvPr/>
        </p:nvSpPr>
        <p:spPr>
          <a:xfrm>
            <a:off x="1042988" y="298450"/>
            <a:ext cx="4032250" cy="862013"/>
          </a:xfrm>
          <a:prstGeom prst="rect">
            <a:avLst/>
          </a:prstGeom>
        </p:spPr>
        <p:txBody>
          <a:bodyPr wrap="none">
            <a:spAutoFit/>
          </a:bodyPr>
          <a:lstStyle/>
          <a:p>
            <a:pPr>
              <a:defRPr/>
            </a:pPr>
            <a:r>
              <a:rPr lang="zh-TW" altLang="en-US" sz="5000" dirty="0">
                <a:solidFill>
                  <a:schemeClr val="accent5">
                    <a:lumMod val="75000"/>
                  </a:schemeClr>
                </a:solidFill>
                <a:latin typeface="Gungsuh" pitchFamily="18" charset="-127"/>
                <a:ea typeface="Gungsuh" pitchFamily="18" charset="-127"/>
              </a:rPr>
              <a:t>籃球</a:t>
            </a:r>
            <a:r>
              <a:rPr lang="zh-TW" altLang="zh-TW" sz="5000" dirty="0">
                <a:solidFill>
                  <a:schemeClr val="accent5">
                    <a:lumMod val="75000"/>
                  </a:schemeClr>
                </a:solidFill>
                <a:latin typeface="Gungsuh" pitchFamily="18" charset="-127"/>
                <a:ea typeface="Gungsuh" pitchFamily="18" charset="-127"/>
              </a:rPr>
              <a:t>比賽制度</a:t>
            </a:r>
            <a:endParaRPr lang="zh-TW" altLang="zh-TW" sz="5000" dirty="0">
              <a:solidFill>
                <a:schemeClr val="accent5">
                  <a:lumMod val="75000"/>
                </a:schemeClr>
              </a:solidFill>
              <a:latin typeface="Gungsuh" pitchFamily="18" charset="-127"/>
              <a:ea typeface="Gungsuh" pitchFamily="18" charset="-127"/>
            </a:endParaRPr>
          </a:p>
        </p:txBody>
      </p:sp>
      <p:pic>
        <p:nvPicPr>
          <p:cNvPr id="6" name="圖片 5"/>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r="50000"/>
          <a:stretch/>
        </p:blipFill>
        <p:spPr>
          <a:xfrm>
            <a:off x="179512" y="11266"/>
            <a:ext cx="885147" cy="1327180"/>
          </a:xfrm>
          <a:prstGeom prst="rect">
            <a:avLst/>
          </a:prstGeom>
          <a:solidFill>
            <a:schemeClr val="accent2"/>
          </a:solidFill>
        </p:spPr>
      </p:pic>
      <p:pic>
        <p:nvPicPr>
          <p:cNvPr id="7" name="圖片 6"/>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l="50000"/>
          <a:stretch/>
        </p:blipFill>
        <p:spPr>
          <a:xfrm>
            <a:off x="5032750" y="42193"/>
            <a:ext cx="835394" cy="1298575"/>
          </a:xfrm>
          <a:prstGeom prst="rect">
            <a:avLst/>
          </a:prstGeom>
          <a:solidFill>
            <a:schemeClr val="accent2"/>
          </a:solidFill>
        </p:spPr>
      </p:pic>
      <p:grpSp>
        <p:nvGrpSpPr>
          <p:cNvPr id="15366" name="群組 11"/>
          <p:cNvGrpSpPr>
            <a:grpSpLocks/>
          </p:cNvGrpSpPr>
          <p:nvPr/>
        </p:nvGrpSpPr>
        <p:grpSpPr bwMode="auto">
          <a:xfrm>
            <a:off x="217488" y="1700213"/>
            <a:ext cx="708025" cy="711200"/>
            <a:chOff x="2199978" y="1721555"/>
            <a:chExt cx="708521" cy="710200"/>
          </a:xfrm>
        </p:grpSpPr>
        <p:pic>
          <p:nvPicPr>
            <p:cNvPr id="8" name="圖片 7"/>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a:xfrm rot="76854">
              <a:off x="2199978" y="1900581"/>
              <a:ext cx="708521" cy="531174"/>
            </a:xfrm>
            <a:prstGeom prst="rect">
              <a:avLst/>
            </a:prstGeom>
            <a:solidFill>
              <a:schemeClr val="tx1">
                <a:lumMod val="75000"/>
                <a:lumOff val="25000"/>
              </a:schemeClr>
            </a:solidFill>
          </p:spPr>
        </p:pic>
        <p:sp>
          <p:nvSpPr>
            <p:cNvPr id="9" name="橢圓 8"/>
            <p:cNvSpPr/>
            <p:nvPr/>
          </p:nvSpPr>
          <p:spPr>
            <a:xfrm rot="19466762">
              <a:off x="2287351" y="1772284"/>
              <a:ext cx="73076" cy="71337"/>
            </a:xfrm>
            <a:prstGeom prst="ellips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橢圓 9"/>
            <p:cNvSpPr/>
            <p:nvPr/>
          </p:nvSpPr>
          <p:spPr>
            <a:xfrm rot="19466762">
              <a:off x="2512934" y="1721555"/>
              <a:ext cx="73076" cy="71337"/>
            </a:xfrm>
            <a:prstGeom prst="ellips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1" name="橢圓 10"/>
            <p:cNvSpPr/>
            <p:nvPr/>
          </p:nvSpPr>
          <p:spPr>
            <a:xfrm rot="19466762">
              <a:off x="2771878" y="1802403"/>
              <a:ext cx="71487" cy="72922"/>
            </a:xfrm>
            <a:prstGeom prst="ellips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13" name="矩形 12"/>
          <p:cNvSpPr/>
          <p:nvPr/>
        </p:nvSpPr>
        <p:spPr>
          <a:xfrm>
            <a:off x="4249738" y="6194425"/>
            <a:ext cx="4940300" cy="630238"/>
          </a:xfrm>
          <a:prstGeom prst="rect">
            <a:avLst/>
          </a:prstGeom>
        </p:spPr>
        <p:txBody>
          <a:bodyPr wrap="none">
            <a:spAutoFit/>
          </a:bodyPr>
          <a:lstStyle/>
          <a:p>
            <a:pPr>
              <a:defRPr/>
            </a:pPr>
            <a:r>
              <a:rPr lang="en-US" altLang="zh-TW" sz="3500" b="1" dirty="0">
                <a:solidFill>
                  <a:schemeClr val="bg1">
                    <a:lumMod val="75000"/>
                  </a:schemeClr>
                </a:solidFill>
                <a:latin typeface="Niagara Engraved" pitchFamily="82" charset="0"/>
              </a:rPr>
              <a:t>Middle Business Administration Cup  at  NCUE</a:t>
            </a:r>
            <a:endParaRPr lang="zh-TW" altLang="en-US" sz="3500" b="1" dirty="0">
              <a:solidFill>
                <a:schemeClr val="bg1">
                  <a:lumMod val="75000"/>
                </a:schemeClr>
              </a:solidFill>
              <a:latin typeface="Niagara Engraved" pitchFamily="8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750" y="1697038"/>
            <a:ext cx="8353425" cy="4324350"/>
          </a:xfrm>
          <a:prstGeom prst="rect">
            <a:avLst/>
          </a:prstGeom>
        </p:spPr>
        <p:txBody>
          <a:bodyPr>
            <a:spAutoFit/>
          </a:bodyPr>
          <a:lstStyle/>
          <a:p>
            <a:pPr>
              <a:spcBef>
                <a:spcPts val="600"/>
              </a:spcBef>
              <a:defRPr/>
            </a:pPr>
            <a:r>
              <a:rPr lang="zh-TW" altLang="zh-TW" sz="2500" dirty="0">
                <a:solidFill>
                  <a:schemeClr val="tx1">
                    <a:lumMod val="65000"/>
                    <a:lumOff val="35000"/>
                  </a:schemeClr>
                </a:solidFill>
              </a:rPr>
              <a:t>比賽共四節，</a:t>
            </a:r>
            <a:r>
              <a:rPr lang="zh-TW" altLang="zh-TW" sz="2500" u="sng" dirty="0">
                <a:solidFill>
                  <a:schemeClr val="tx1">
                    <a:lumMod val="65000"/>
                    <a:lumOff val="35000"/>
                  </a:schemeClr>
                </a:solidFill>
              </a:rPr>
              <a:t>每節</a:t>
            </a:r>
            <a:r>
              <a:rPr lang="en-US" altLang="zh-TW" sz="2500" u="sng" dirty="0">
                <a:solidFill>
                  <a:schemeClr val="tx1">
                    <a:lumMod val="65000"/>
                    <a:lumOff val="35000"/>
                  </a:schemeClr>
                </a:solidFill>
              </a:rPr>
              <a:t>10</a:t>
            </a:r>
            <a:r>
              <a:rPr lang="zh-TW" altLang="zh-TW" sz="2500" u="sng" dirty="0">
                <a:solidFill>
                  <a:schemeClr val="tx1">
                    <a:lumMod val="65000"/>
                    <a:lumOff val="35000"/>
                  </a:schemeClr>
                </a:solidFill>
              </a:rPr>
              <a:t>分鐘</a:t>
            </a:r>
            <a:r>
              <a:rPr lang="zh-TW" altLang="zh-TW" sz="2500" dirty="0">
                <a:solidFill>
                  <a:schemeClr val="tx1">
                    <a:lumMod val="65000"/>
                    <a:lumOff val="35000"/>
                  </a:schemeClr>
                </a:solidFill>
              </a:rPr>
              <a:t>，第１、２節及第３、４節中間休息１分鐘，中場休息時間為</a:t>
            </a:r>
            <a:r>
              <a:rPr lang="en-US" altLang="zh-TW" sz="2500" dirty="0">
                <a:solidFill>
                  <a:schemeClr val="tx1">
                    <a:lumMod val="65000"/>
                    <a:lumOff val="35000"/>
                  </a:schemeClr>
                </a:solidFill>
              </a:rPr>
              <a:t>2</a:t>
            </a:r>
            <a:r>
              <a:rPr lang="zh-TW" altLang="zh-TW" sz="2500" dirty="0">
                <a:solidFill>
                  <a:schemeClr val="tx1">
                    <a:lumMod val="65000"/>
                    <a:lumOff val="35000"/>
                  </a:schemeClr>
                </a:solidFill>
              </a:rPr>
              <a:t>分鐘。</a:t>
            </a:r>
          </a:p>
          <a:p>
            <a:pPr>
              <a:defRPr/>
            </a:pPr>
            <a:endParaRPr lang="en-US" altLang="zh-TW" sz="2500" dirty="0">
              <a:solidFill>
                <a:schemeClr val="tx1">
                  <a:lumMod val="65000"/>
                  <a:lumOff val="35000"/>
                </a:schemeClr>
              </a:solidFill>
            </a:endParaRPr>
          </a:p>
          <a:p>
            <a:pPr>
              <a:defRPr/>
            </a:pPr>
            <a:r>
              <a:rPr lang="zh-TW" altLang="zh-TW" sz="2500" u="sng" dirty="0">
                <a:solidFill>
                  <a:schemeClr val="tx1">
                    <a:lumMod val="65000"/>
                    <a:lumOff val="35000"/>
                  </a:schemeClr>
                </a:solidFill>
              </a:rPr>
              <a:t>有24秒進攻</a:t>
            </a:r>
            <a:r>
              <a:rPr lang="zh-TW" altLang="zh-TW" sz="2500" dirty="0">
                <a:solidFill>
                  <a:schemeClr val="tx1">
                    <a:lumMod val="65000"/>
                    <a:lumOff val="35000"/>
                  </a:schemeClr>
                </a:solidFill>
              </a:rPr>
              <a:t>時間限制，前三節最後一波24秒、</a:t>
            </a:r>
            <a:r>
              <a:rPr lang="zh-TW" altLang="zh-TW" sz="2500" u="sng" dirty="0">
                <a:solidFill>
                  <a:schemeClr val="tx1">
                    <a:lumMod val="65000"/>
                    <a:lumOff val="35000"/>
                  </a:schemeClr>
                </a:solidFill>
              </a:rPr>
              <a:t>第四節最後兩分鐘和延長賽最後一分鐘暫停和罰球皆停錶，其餘時間罰球和暫停都不停錶。</a:t>
            </a:r>
          </a:p>
          <a:p>
            <a:pPr>
              <a:defRPr/>
            </a:pPr>
            <a:endParaRPr lang="en-US" altLang="zh-TW" sz="2500" dirty="0">
              <a:solidFill>
                <a:schemeClr val="tx1">
                  <a:lumMod val="65000"/>
                  <a:lumOff val="35000"/>
                </a:schemeClr>
              </a:solidFill>
            </a:endParaRPr>
          </a:p>
          <a:p>
            <a:pPr>
              <a:defRPr/>
            </a:pPr>
            <a:r>
              <a:rPr lang="zh-TW" altLang="zh-TW" sz="2500" u="sng" dirty="0">
                <a:solidFill>
                  <a:schemeClr val="tx1">
                    <a:lumMod val="65000"/>
                    <a:lumOff val="35000"/>
                  </a:schemeClr>
                </a:solidFill>
              </a:rPr>
              <a:t>暫停時間為</a:t>
            </a:r>
            <a:r>
              <a:rPr lang="en-US" altLang="zh-TW" sz="2500" u="sng" dirty="0">
                <a:solidFill>
                  <a:schemeClr val="tx1">
                    <a:lumMod val="65000"/>
                    <a:lumOff val="35000"/>
                  </a:schemeClr>
                </a:solidFill>
              </a:rPr>
              <a:t>30</a:t>
            </a:r>
            <a:r>
              <a:rPr lang="zh-TW" altLang="zh-TW" sz="2500" u="sng" dirty="0">
                <a:solidFill>
                  <a:schemeClr val="tx1">
                    <a:lumMod val="65000"/>
                    <a:lumOff val="35000"/>
                  </a:schemeClr>
                </a:solidFill>
              </a:rPr>
              <a:t>秒</a:t>
            </a:r>
            <a:r>
              <a:rPr lang="zh-TW" altLang="zh-TW" sz="2500" dirty="0">
                <a:solidFill>
                  <a:schemeClr val="tx1">
                    <a:lumMod val="65000"/>
                    <a:lumOff val="35000"/>
                  </a:schemeClr>
                </a:solidFill>
              </a:rPr>
              <a:t>，各球隊</a:t>
            </a:r>
            <a:r>
              <a:rPr lang="zh-TW" altLang="zh-TW" sz="2500" u="sng" dirty="0">
                <a:solidFill>
                  <a:schemeClr val="tx1">
                    <a:lumMod val="65000"/>
                    <a:lumOff val="35000"/>
                  </a:schemeClr>
                </a:solidFill>
              </a:rPr>
              <a:t>上半場共有</a:t>
            </a:r>
            <a:r>
              <a:rPr lang="en-US" altLang="zh-TW" sz="2500" u="sng" dirty="0">
                <a:solidFill>
                  <a:schemeClr val="tx1">
                    <a:lumMod val="65000"/>
                    <a:lumOff val="35000"/>
                  </a:schemeClr>
                </a:solidFill>
              </a:rPr>
              <a:t>2</a:t>
            </a:r>
            <a:r>
              <a:rPr lang="zh-TW" altLang="zh-TW" sz="2500" u="sng" dirty="0">
                <a:solidFill>
                  <a:schemeClr val="tx1">
                    <a:lumMod val="65000"/>
                    <a:lumOff val="35000"/>
                  </a:schemeClr>
                </a:solidFill>
              </a:rPr>
              <a:t>次暫停</a:t>
            </a:r>
            <a:r>
              <a:rPr lang="zh-TW" altLang="zh-TW" sz="2500" dirty="0">
                <a:solidFill>
                  <a:schemeClr val="tx1">
                    <a:lumMod val="65000"/>
                    <a:lumOff val="35000"/>
                  </a:schemeClr>
                </a:solidFill>
              </a:rPr>
              <a:t>之機會，</a:t>
            </a:r>
            <a:r>
              <a:rPr lang="zh-TW" altLang="zh-TW" sz="2500" u="sng" dirty="0">
                <a:solidFill>
                  <a:schemeClr val="tx1">
                    <a:lumMod val="65000"/>
                    <a:lumOff val="35000"/>
                  </a:schemeClr>
                </a:solidFill>
              </a:rPr>
              <a:t>下半場</a:t>
            </a:r>
            <a:r>
              <a:rPr lang="en-US" altLang="zh-TW" sz="2500" u="sng" dirty="0">
                <a:solidFill>
                  <a:schemeClr val="tx1">
                    <a:lumMod val="65000"/>
                    <a:lumOff val="35000"/>
                  </a:schemeClr>
                </a:solidFill>
              </a:rPr>
              <a:t>(</a:t>
            </a:r>
            <a:r>
              <a:rPr lang="zh-TW" altLang="zh-TW" sz="2500" u="sng" dirty="0">
                <a:solidFill>
                  <a:schemeClr val="tx1">
                    <a:lumMod val="65000"/>
                    <a:lumOff val="35000"/>
                  </a:schemeClr>
                </a:solidFill>
              </a:rPr>
              <a:t>不含延長賽</a:t>
            </a:r>
            <a:r>
              <a:rPr lang="en-US" altLang="zh-TW" sz="2500" u="sng" dirty="0">
                <a:solidFill>
                  <a:schemeClr val="tx1">
                    <a:lumMod val="65000"/>
                    <a:lumOff val="35000"/>
                  </a:schemeClr>
                </a:solidFill>
              </a:rPr>
              <a:t>)</a:t>
            </a:r>
            <a:r>
              <a:rPr lang="zh-TW" altLang="zh-TW" sz="2500" u="sng" dirty="0">
                <a:solidFill>
                  <a:schemeClr val="tx1">
                    <a:lumMod val="65000"/>
                    <a:lumOff val="35000"/>
                  </a:schemeClr>
                </a:solidFill>
              </a:rPr>
              <a:t>共有</a:t>
            </a:r>
            <a:r>
              <a:rPr lang="en-US" altLang="zh-TW" sz="2500" u="sng" dirty="0">
                <a:solidFill>
                  <a:schemeClr val="tx1">
                    <a:lumMod val="65000"/>
                    <a:lumOff val="35000"/>
                  </a:schemeClr>
                </a:solidFill>
              </a:rPr>
              <a:t>3</a:t>
            </a:r>
            <a:r>
              <a:rPr lang="zh-TW" altLang="zh-TW" sz="2500" u="sng" dirty="0">
                <a:solidFill>
                  <a:schemeClr val="tx1">
                    <a:lumMod val="65000"/>
                    <a:lumOff val="35000"/>
                  </a:schemeClr>
                </a:solidFill>
              </a:rPr>
              <a:t>次暫停</a:t>
            </a:r>
            <a:r>
              <a:rPr lang="zh-TW" altLang="zh-TW" sz="2500" dirty="0">
                <a:solidFill>
                  <a:schemeClr val="tx1">
                    <a:lumMod val="65000"/>
                    <a:lumOff val="35000"/>
                  </a:schemeClr>
                </a:solidFill>
              </a:rPr>
              <a:t>，每次延長賽只有</a:t>
            </a:r>
            <a:r>
              <a:rPr lang="en-US" altLang="zh-TW" sz="2500" dirty="0">
                <a:solidFill>
                  <a:schemeClr val="tx1">
                    <a:lumMod val="65000"/>
                    <a:lumOff val="35000"/>
                  </a:schemeClr>
                </a:solidFill>
              </a:rPr>
              <a:t>1</a:t>
            </a:r>
            <a:r>
              <a:rPr lang="zh-TW" altLang="zh-TW" sz="2500" dirty="0">
                <a:solidFill>
                  <a:schemeClr val="tx1">
                    <a:lumMod val="65000"/>
                    <a:lumOff val="35000"/>
                  </a:schemeClr>
                </a:solidFill>
              </a:rPr>
              <a:t>次暫停機會。上半場未使用暫停次數無法累計至下半場，每次請先向記錄台請求暫停。</a:t>
            </a:r>
          </a:p>
        </p:txBody>
      </p:sp>
      <p:sp>
        <p:nvSpPr>
          <p:cNvPr id="3" name="矩形 2"/>
          <p:cNvSpPr/>
          <p:nvPr/>
        </p:nvSpPr>
        <p:spPr>
          <a:xfrm>
            <a:off x="1042988" y="298450"/>
            <a:ext cx="4032250" cy="862013"/>
          </a:xfrm>
          <a:prstGeom prst="rect">
            <a:avLst/>
          </a:prstGeom>
        </p:spPr>
        <p:txBody>
          <a:bodyPr wrap="none">
            <a:spAutoFit/>
          </a:bodyPr>
          <a:lstStyle/>
          <a:p>
            <a:pPr>
              <a:defRPr/>
            </a:pPr>
            <a:r>
              <a:rPr lang="zh-TW" altLang="en-US" sz="5000" dirty="0">
                <a:solidFill>
                  <a:schemeClr val="accent5">
                    <a:lumMod val="75000"/>
                  </a:schemeClr>
                </a:solidFill>
                <a:latin typeface="Gungsuh" pitchFamily="18" charset="-127"/>
                <a:ea typeface="Gungsuh" pitchFamily="18" charset="-127"/>
              </a:rPr>
              <a:t>籃球</a:t>
            </a:r>
            <a:r>
              <a:rPr lang="zh-TW" altLang="zh-TW" sz="5000" dirty="0">
                <a:solidFill>
                  <a:schemeClr val="accent5">
                    <a:lumMod val="75000"/>
                  </a:schemeClr>
                </a:solidFill>
                <a:latin typeface="Gungsuh" pitchFamily="18" charset="-127"/>
                <a:ea typeface="Gungsuh" pitchFamily="18" charset="-127"/>
              </a:rPr>
              <a:t>比賽制度</a:t>
            </a:r>
            <a:endParaRPr lang="zh-TW" altLang="zh-TW" sz="5000" dirty="0">
              <a:solidFill>
                <a:schemeClr val="accent5">
                  <a:lumMod val="75000"/>
                </a:schemeClr>
              </a:solidFill>
              <a:latin typeface="Gungsuh" pitchFamily="18" charset="-127"/>
              <a:ea typeface="Gungsuh" pitchFamily="18" charset="-127"/>
            </a:endParaRPr>
          </a:p>
        </p:txBody>
      </p:sp>
      <p:pic>
        <p:nvPicPr>
          <p:cNvPr id="4" name="圖片 3"/>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r="50000"/>
          <a:stretch/>
        </p:blipFill>
        <p:spPr>
          <a:xfrm>
            <a:off x="179512" y="11266"/>
            <a:ext cx="885147" cy="1327180"/>
          </a:xfrm>
          <a:prstGeom prst="rect">
            <a:avLst/>
          </a:prstGeom>
          <a:solidFill>
            <a:schemeClr val="accent2"/>
          </a:solidFill>
        </p:spPr>
      </p:pic>
      <p:pic>
        <p:nvPicPr>
          <p:cNvPr id="5" name="圖片 4"/>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l="50000"/>
          <a:stretch/>
        </p:blipFill>
        <p:spPr>
          <a:xfrm>
            <a:off x="5032750" y="42193"/>
            <a:ext cx="835394" cy="1298575"/>
          </a:xfrm>
          <a:prstGeom prst="rect">
            <a:avLst/>
          </a:prstGeom>
          <a:solidFill>
            <a:schemeClr val="accent2"/>
          </a:solidFill>
        </p:spPr>
      </p:pic>
      <p:sp>
        <p:nvSpPr>
          <p:cNvPr id="7" name="矩形 6"/>
          <p:cNvSpPr/>
          <p:nvPr/>
        </p:nvSpPr>
        <p:spPr>
          <a:xfrm>
            <a:off x="4249738" y="6194425"/>
            <a:ext cx="4940300" cy="630238"/>
          </a:xfrm>
          <a:prstGeom prst="rect">
            <a:avLst/>
          </a:prstGeom>
        </p:spPr>
        <p:txBody>
          <a:bodyPr wrap="none">
            <a:spAutoFit/>
          </a:bodyPr>
          <a:lstStyle/>
          <a:p>
            <a:pPr>
              <a:defRPr/>
            </a:pPr>
            <a:r>
              <a:rPr lang="en-US" altLang="zh-TW" sz="3500" b="1" dirty="0">
                <a:solidFill>
                  <a:schemeClr val="bg1">
                    <a:lumMod val="75000"/>
                  </a:schemeClr>
                </a:solidFill>
                <a:latin typeface="Niagara Engraved" pitchFamily="82" charset="0"/>
              </a:rPr>
              <a:t>Middle Business Administration Cup  at  NCUE</a:t>
            </a:r>
            <a:endParaRPr lang="zh-TW" altLang="en-US" sz="3500" b="1" dirty="0">
              <a:solidFill>
                <a:schemeClr val="bg1">
                  <a:lumMod val="75000"/>
                </a:schemeClr>
              </a:solidFill>
              <a:latin typeface="Niagara Engraved" pitchFamily="82" charset="0"/>
            </a:endParaRPr>
          </a:p>
        </p:txBody>
      </p:sp>
      <p:sp>
        <p:nvSpPr>
          <p:cNvPr id="8" name="橢圓 7"/>
          <p:cNvSpPr/>
          <p:nvPr/>
        </p:nvSpPr>
        <p:spPr>
          <a:xfrm>
            <a:off x="395288" y="1844675"/>
            <a:ext cx="144462" cy="173038"/>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橢圓 8"/>
          <p:cNvSpPr/>
          <p:nvPr/>
        </p:nvSpPr>
        <p:spPr>
          <a:xfrm>
            <a:off x="395288" y="2968625"/>
            <a:ext cx="144462" cy="173038"/>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橢圓 9"/>
          <p:cNvSpPr/>
          <p:nvPr/>
        </p:nvSpPr>
        <p:spPr>
          <a:xfrm>
            <a:off x="395288" y="4552950"/>
            <a:ext cx="144462" cy="17145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088" y="1527175"/>
            <a:ext cx="8128000" cy="5286375"/>
          </a:xfrm>
          <a:prstGeom prst="rect">
            <a:avLst/>
          </a:prstGeom>
        </p:spPr>
        <p:txBody>
          <a:bodyPr>
            <a:spAutoFit/>
          </a:bodyPr>
          <a:lstStyle/>
          <a:p>
            <a:pPr>
              <a:lnSpc>
                <a:spcPct val="150000"/>
              </a:lnSpc>
              <a:defRPr/>
            </a:pPr>
            <a:r>
              <a:rPr lang="zh-TW" altLang="zh-TW" sz="2500" dirty="0">
                <a:solidFill>
                  <a:schemeClr val="tx1">
                    <a:lumMod val="65000"/>
                    <a:lumOff val="35000"/>
                  </a:schemeClr>
                </a:solidFill>
                <a:latin typeface="Gungsuh" pitchFamily="18" charset="-127"/>
                <a:ea typeface="Gungsuh" pitchFamily="18" charset="-127"/>
              </a:rPr>
              <a:t>延長賽：延長賽時間為</a:t>
            </a:r>
            <a:r>
              <a:rPr lang="en-US" altLang="zh-TW" sz="2500" dirty="0">
                <a:solidFill>
                  <a:schemeClr val="tx1">
                    <a:lumMod val="65000"/>
                    <a:lumOff val="35000"/>
                  </a:schemeClr>
                </a:solidFill>
                <a:latin typeface="Gungsuh" pitchFamily="18" charset="-127"/>
                <a:ea typeface="Gungsuh" pitchFamily="18" charset="-127"/>
              </a:rPr>
              <a:t>5</a:t>
            </a:r>
            <a:r>
              <a:rPr lang="zh-TW" altLang="zh-TW" sz="2500" dirty="0">
                <a:solidFill>
                  <a:schemeClr val="tx1">
                    <a:lumMod val="65000"/>
                    <a:lumOff val="35000"/>
                  </a:schemeClr>
                </a:solidFill>
                <a:latin typeface="Gungsuh" pitchFamily="18" charset="-127"/>
                <a:ea typeface="Gungsuh" pitchFamily="18" charset="-127"/>
              </a:rPr>
              <a:t>分鐘</a:t>
            </a:r>
          </a:p>
          <a:p>
            <a:pPr>
              <a:lnSpc>
                <a:spcPct val="150000"/>
              </a:lnSpc>
              <a:defRPr/>
            </a:pPr>
            <a:r>
              <a:rPr lang="zh-TW" altLang="zh-TW" sz="2500" dirty="0">
                <a:solidFill>
                  <a:schemeClr val="tx1">
                    <a:lumMod val="65000"/>
                    <a:lumOff val="35000"/>
                  </a:schemeClr>
                </a:solidFill>
                <a:latin typeface="Gungsuh" pitchFamily="18" charset="-127"/>
                <a:ea typeface="Gungsuh" pitchFamily="18" charset="-127"/>
              </a:rPr>
              <a:t>延長賽方法：</a:t>
            </a:r>
          </a:p>
          <a:p>
            <a:pPr>
              <a:lnSpc>
                <a:spcPct val="150000"/>
              </a:lnSpc>
              <a:defRPr/>
            </a:pPr>
            <a:r>
              <a:rPr lang="zh-TW" altLang="zh-TW" sz="2500" dirty="0">
                <a:solidFill>
                  <a:schemeClr val="tx1">
                    <a:lumMod val="65000"/>
                    <a:lumOff val="35000"/>
                  </a:schemeClr>
                </a:solidFill>
                <a:latin typeface="Gungsuh" pitchFamily="18" charset="-127"/>
                <a:ea typeface="Gungsuh" pitchFamily="18" charset="-127"/>
              </a:rPr>
              <a:t>所有比賽除四強決賽外，採以一次為限，如未分勝負，</a:t>
            </a:r>
            <a:r>
              <a:rPr lang="zh-TW" altLang="zh-TW" sz="2500" u="sng" dirty="0">
                <a:solidFill>
                  <a:schemeClr val="tx1">
                    <a:lumMod val="65000"/>
                    <a:lumOff val="35000"/>
                  </a:schemeClr>
                </a:solidFill>
                <a:latin typeface="Gungsuh" pitchFamily="18" charset="-127"/>
                <a:ea typeface="Gungsuh" pitchFamily="18" charset="-127"/>
              </a:rPr>
              <a:t>雙方自行挑選仍可上場</a:t>
            </a:r>
            <a:r>
              <a:rPr lang="en-US" altLang="zh-TW" sz="2500" u="sng" dirty="0">
                <a:solidFill>
                  <a:schemeClr val="tx1">
                    <a:lumMod val="65000"/>
                    <a:lumOff val="35000"/>
                  </a:schemeClr>
                </a:solidFill>
                <a:latin typeface="Gungsuh" pitchFamily="18" charset="-127"/>
                <a:ea typeface="Gungsuh" pitchFamily="18" charset="-127"/>
              </a:rPr>
              <a:t>(</a:t>
            </a:r>
            <a:r>
              <a:rPr lang="zh-TW" altLang="zh-TW" sz="2500" u="sng" dirty="0">
                <a:solidFill>
                  <a:schemeClr val="tx1">
                    <a:lumMod val="65000"/>
                    <a:lumOff val="35000"/>
                  </a:schemeClr>
                </a:solidFill>
                <a:latin typeface="Gungsuh" pitchFamily="18" charset="-127"/>
                <a:ea typeface="Gungsuh" pitchFamily="18" charset="-127"/>
              </a:rPr>
              <a:t>未犯滿</a:t>
            </a:r>
            <a:r>
              <a:rPr lang="en-US" altLang="zh-TW" sz="2500" u="sng" dirty="0">
                <a:solidFill>
                  <a:schemeClr val="tx1">
                    <a:lumMod val="65000"/>
                    <a:lumOff val="35000"/>
                  </a:schemeClr>
                </a:solidFill>
                <a:latin typeface="Gungsuh" pitchFamily="18" charset="-127"/>
                <a:ea typeface="Gungsuh" pitchFamily="18" charset="-127"/>
              </a:rPr>
              <a:t>)5</a:t>
            </a:r>
            <a:r>
              <a:rPr lang="zh-TW" altLang="zh-TW" sz="2500" u="sng" dirty="0">
                <a:solidFill>
                  <a:schemeClr val="tx1">
                    <a:lumMod val="65000"/>
                    <a:lumOff val="35000"/>
                  </a:schemeClr>
                </a:solidFill>
                <a:latin typeface="Gungsuh" pitchFamily="18" charset="-127"/>
                <a:ea typeface="Gungsuh" pitchFamily="18" charset="-127"/>
              </a:rPr>
              <a:t>名球員進行罰球，最後進球數高者獲勝。</a:t>
            </a:r>
            <a:r>
              <a:rPr lang="zh-TW" altLang="zh-TW" sz="2500" dirty="0">
                <a:solidFill>
                  <a:schemeClr val="tx1">
                    <a:lumMod val="65000"/>
                    <a:lumOff val="35000"/>
                  </a:schemeClr>
                </a:solidFill>
                <a:latin typeface="Gungsuh" pitchFamily="18" charset="-127"/>
                <a:ea typeface="Gungsuh" pitchFamily="18" charset="-127"/>
              </a:rPr>
              <a:t>如果雙方兩隊五人皆罰球完畢，進球數相同，則進行第二輪罰球，第二輪雙方兩隊自行決定球員順序進行罰球，一對一罰球，先進球方獲勝。分數比為延長賽結束後獲勝隊伍加一分勝出。</a:t>
            </a:r>
          </a:p>
          <a:p>
            <a:pPr>
              <a:lnSpc>
                <a:spcPct val="150000"/>
              </a:lnSpc>
              <a:defRPr/>
            </a:pPr>
            <a:r>
              <a:rPr lang="zh-TW" altLang="zh-TW" sz="2500" u="sng" dirty="0">
                <a:solidFill>
                  <a:schemeClr val="tx1">
                    <a:lumMod val="65000"/>
                    <a:lumOff val="35000"/>
                  </a:schemeClr>
                </a:solidFill>
                <a:latin typeface="Gungsuh" pitchFamily="18" charset="-127"/>
                <a:ea typeface="Gungsuh" pitchFamily="18" charset="-127"/>
              </a:rPr>
              <a:t>進入四強時，採無限制延長次數，直到分出勝負為止</a:t>
            </a:r>
            <a:r>
              <a:rPr lang="zh-TW" altLang="zh-TW" sz="2500" dirty="0">
                <a:solidFill>
                  <a:schemeClr val="tx1">
                    <a:lumMod val="65000"/>
                    <a:lumOff val="35000"/>
                  </a:schemeClr>
                </a:solidFill>
                <a:latin typeface="Gungsuh" pitchFamily="18" charset="-127"/>
                <a:ea typeface="Gungsuh" pitchFamily="18" charset="-127"/>
              </a:rPr>
              <a:t>。</a:t>
            </a:r>
            <a:endParaRPr lang="zh-TW" altLang="zh-TW" sz="2500" dirty="0">
              <a:solidFill>
                <a:schemeClr val="tx1">
                  <a:lumMod val="65000"/>
                  <a:lumOff val="35000"/>
                </a:schemeClr>
              </a:solidFill>
              <a:latin typeface="Gungsuh" pitchFamily="18" charset="-127"/>
              <a:ea typeface="Gungsuh" pitchFamily="18" charset="-127"/>
            </a:endParaRPr>
          </a:p>
        </p:txBody>
      </p:sp>
      <p:sp>
        <p:nvSpPr>
          <p:cNvPr id="3" name="矩形 2"/>
          <p:cNvSpPr/>
          <p:nvPr/>
        </p:nvSpPr>
        <p:spPr>
          <a:xfrm>
            <a:off x="1042988" y="298450"/>
            <a:ext cx="4032250" cy="862013"/>
          </a:xfrm>
          <a:prstGeom prst="rect">
            <a:avLst/>
          </a:prstGeom>
        </p:spPr>
        <p:txBody>
          <a:bodyPr wrap="none">
            <a:spAutoFit/>
          </a:bodyPr>
          <a:lstStyle/>
          <a:p>
            <a:pPr>
              <a:defRPr/>
            </a:pPr>
            <a:r>
              <a:rPr lang="zh-TW" altLang="en-US" sz="5000" dirty="0">
                <a:solidFill>
                  <a:schemeClr val="accent5">
                    <a:lumMod val="75000"/>
                  </a:schemeClr>
                </a:solidFill>
                <a:latin typeface="Gungsuh" pitchFamily="18" charset="-127"/>
                <a:ea typeface="Gungsuh" pitchFamily="18" charset="-127"/>
              </a:rPr>
              <a:t>籃球</a:t>
            </a:r>
            <a:r>
              <a:rPr lang="zh-TW" altLang="zh-TW" sz="5000" dirty="0">
                <a:solidFill>
                  <a:schemeClr val="accent5">
                    <a:lumMod val="75000"/>
                  </a:schemeClr>
                </a:solidFill>
                <a:latin typeface="Gungsuh" pitchFamily="18" charset="-127"/>
                <a:ea typeface="Gungsuh" pitchFamily="18" charset="-127"/>
              </a:rPr>
              <a:t>比賽制度</a:t>
            </a:r>
            <a:endParaRPr lang="zh-TW" altLang="zh-TW" sz="5000" dirty="0">
              <a:solidFill>
                <a:schemeClr val="accent5">
                  <a:lumMod val="75000"/>
                </a:schemeClr>
              </a:solidFill>
              <a:latin typeface="Gungsuh" pitchFamily="18" charset="-127"/>
              <a:ea typeface="Gungsuh" pitchFamily="18" charset="-127"/>
            </a:endParaRPr>
          </a:p>
        </p:txBody>
      </p:sp>
      <p:pic>
        <p:nvPicPr>
          <p:cNvPr id="4" name="圖片 3"/>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r="50000"/>
          <a:stretch/>
        </p:blipFill>
        <p:spPr>
          <a:xfrm>
            <a:off x="179512" y="11266"/>
            <a:ext cx="885147" cy="1327180"/>
          </a:xfrm>
          <a:prstGeom prst="rect">
            <a:avLst/>
          </a:prstGeom>
          <a:solidFill>
            <a:schemeClr val="accent2"/>
          </a:solidFill>
        </p:spPr>
      </p:pic>
      <p:pic>
        <p:nvPicPr>
          <p:cNvPr id="5" name="圖片 4"/>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l="50000"/>
          <a:stretch/>
        </p:blipFill>
        <p:spPr>
          <a:xfrm>
            <a:off x="5032750" y="42193"/>
            <a:ext cx="835394" cy="1298575"/>
          </a:xfrm>
          <a:prstGeom prst="rect">
            <a:avLst/>
          </a:prstGeom>
          <a:solidFill>
            <a:schemeClr val="accent2"/>
          </a:solidFill>
        </p:spPr>
      </p:pic>
      <p:grpSp>
        <p:nvGrpSpPr>
          <p:cNvPr id="17414" name="群組 5"/>
          <p:cNvGrpSpPr>
            <a:grpSpLocks/>
          </p:cNvGrpSpPr>
          <p:nvPr/>
        </p:nvGrpSpPr>
        <p:grpSpPr bwMode="auto">
          <a:xfrm>
            <a:off x="107950" y="1412875"/>
            <a:ext cx="708025" cy="709613"/>
            <a:chOff x="2199978" y="1721555"/>
            <a:chExt cx="708521" cy="710200"/>
          </a:xfrm>
        </p:grpSpPr>
        <p:pic>
          <p:nvPicPr>
            <p:cNvPr id="7" name="圖片 6"/>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a:xfrm rot="76854">
              <a:off x="2199978" y="1900581"/>
              <a:ext cx="708521" cy="531174"/>
            </a:xfrm>
            <a:prstGeom prst="rect">
              <a:avLst/>
            </a:prstGeom>
            <a:solidFill>
              <a:schemeClr val="tx1">
                <a:lumMod val="75000"/>
                <a:lumOff val="25000"/>
              </a:schemeClr>
            </a:solidFill>
          </p:spPr>
        </p:pic>
        <p:sp>
          <p:nvSpPr>
            <p:cNvPr id="8" name="橢圓 7"/>
            <p:cNvSpPr/>
            <p:nvPr/>
          </p:nvSpPr>
          <p:spPr>
            <a:xfrm rot="19466762">
              <a:off x="2287352" y="1772397"/>
              <a:ext cx="73076" cy="71497"/>
            </a:xfrm>
            <a:prstGeom prst="ellips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橢圓 8"/>
            <p:cNvSpPr/>
            <p:nvPr/>
          </p:nvSpPr>
          <p:spPr>
            <a:xfrm rot="19466762">
              <a:off x="2512935" y="1721555"/>
              <a:ext cx="73076" cy="71497"/>
            </a:xfrm>
            <a:prstGeom prst="ellips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0" name="橢圓 9"/>
            <p:cNvSpPr/>
            <p:nvPr/>
          </p:nvSpPr>
          <p:spPr>
            <a:xfrm rot="19466762">
              <a:off x="2771878" y="1802585"/>
              <a:ext cx="71488" cy="73085"/>
            </a:xfrm>
            <a:prstGeom prst="ellips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11" name="橢圓 10"/>
          <p:cNvSpPr/>
          <p:nvPr/>
        </p:nvSpPr>
        <p:spPr>
          <a:xfrm>
            <a:off x="684213" y="6381750"/>
            <a:ext cx="142875" cy="17145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橢圓 11"/>
          <p:cNvSpPr/>
          <p:nvPr/>
        </p:nvSpPr>
        <p:spPr>
          <a:xfrm>
            <a:off x="693738" y="2349500"/>
            <a:ext cx="142875" cy="17145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556792"/>
            <a:ext cx="7848872" cy="1785104"/>
          </a:xfrm>
          <a:prstGeom prst="rect">
            <a:avLst/>
          </a:prstGeom>
        </p:spPr>
        <p:txBody>
          <a:bodyPr>
            <a:spAutoFit/>
          </a:bodyPr>
          <a:lstStyle/>
          <a:p>
            <a:pPr>
              <a:spcBef>
                <a:spcPts val="600"/>
              </a:spcBef>
              <a:defRPr/>
            </a:pPr>
            <a:r>
              <a:rPr lang="zh-TW" altLang="zh-TW" sz="2500" dirty="0">
                <a:solidFill>
                  <a:schemeClr val="tx1">
                    <a:lumMod val="65000"/>
                    <a:lumOff val="35000"/>
                  </a:schemeClr>
                </a:solidFill>
              </a:rPr>
              <a:t>雨備賽制：</a:t>
            </a:r>
          </a:p>
          <a:p>
            <a:pPr>
              <a:spcBef>
                <a:spcPts val="600"/>
              </a:spcBef>
              <a:defRPr/>
            </a:pPr>
            <a:r>
              <a:rPr lang="zh-TW" altLang="zh-TW" sz="2500" dirty="0">
                <a:solidFill>
                  <a:schemeClr val="tx1">
                    <a:lumMod val="65000"/>
                    <a:lumOff val="35000"/>
                  </a:schemeClr>
                </a:solidFill>
              </a:rPr>
              <a:t>預賽及複賽皆採用</a:t>
            </a:r>
            <a:r>
              <a:rPr lang="zh-TW" altLang="zh-TW" sz="3000" dirty="0">
                <a:ln>
                  <a:solidFill>
                    <a:schemeClr val="accent6">
                      <a:lumMod val="50000"/>
                    </a:schemeClr>
                  </a:solidFill>
                </a:ln>
                <a:solidFill>
                  <a:schemeClr val="tx1">
                    <a:lumMod val="65000"/>
                    <a:lumOff val="35000"/>
                  </a:schemeClr>
                </a:solidFill>
              </a:rPr>
              <a:t>單淘汰制</a:t>
            </a:r>
          </a:p>
          <a:p>
            <a:pPr>
              <a:defRPr/>
            </a:pPr>
            <a:r>
              <a:rPr lang="zh-TW" altLang="zh-TW" sz="2500" dirty="0">
                <a:solidFill>
                  <a:schemeClr val="tx1">
                    <a:lumMod val="65000"/>
                    <a:lumOff val="35000"/>
                  </a:schemeClr>
                </a:solidFill>
              </a:rPr>
              <a:t>若晴天賽制打到一半進雨備賽制，則賽程不變，但改打雨備賽制</a:t>
            </a:r>
            <a:r>
              <a:rPr lang="en-US" altLang="zh-TW" sz="2500" dirty="0">
                <a:solidFill>
                  <a:schemeClr val="tx1">
                    <a:lumMod val="65000"/>
                    <a:lumOff val="35000"/>
                  </a:schemeClr>
                </a:solidFill>
              </a:rPr>
              <a:t>(</a:t>
            </a:r>
            <a:r>
              <a:rPr lang="zh-TW" altLang="zh-TW" sz="2500" u="sng" dirty="0">
                <a:solidFill>
                  <a:schemeClr val="tx1">
                    <a:lumMod val="65000"/>
                    <a:lumOff val="35000"/>
                  </a:schemeClr>
                </a:solidFill>
              </a:rPr>
              <a:t>縮短為上下兩節</a:t>
            </a:r>
            <a:r>
              <a:rPr lang="en-US" altLang="zh-TW" sz="2500" dirty="0">
                <a:solidFill>
                  <a:schemeClr val="tx1">
                    <a:lumMod val="65000"/>
                    <a:lumOff val="35000"/>
                  </a:schemeClr>
                </a:solidFill>
              </a:rPr>
              <a:t>)</a:t>
            </a:r>
            <a:r>
              <a:rPr lang="zh-TW" altLang="zh-TW" sz="2500" dirty="0">
                <a:solidFill>
                  <a:schemeClr val="tx1">
                    <a:lumMod val="65000"/>
                    <a:lumOff val="35000"/>
                  </a:schemeClr>
                </a:solidFill>
              </a:rPr>
              <a:t>，打不完的比賽順延至隔天。</a:t>
            </a:r>
            <a:endParaRPr lang="zh-TW" altLang="zh-TW" sz="2500" dirty="0">
              <a:solidFill>
                <a:schemeClr val="tx1">
                  <a:lumMod val="65000"/>
                  <a:lumOff val="35000"/>
                </a:schemeClr>
              </a:solidFill>
            </a:endParaRPr>
          </a:p>
        </p:txBody>
      </p:sp>
      <p:sp>
        <p:nvSpPr>
          <p:cNvPr id="3" name="矩形 2"/>
          <p:cNvSpPr/>
          <p:nvPr/>
        </p:nvSpPr>
        <p:spPr>
          <a:xfrm>
            <a:off x="900113" y="3355975"/>
            <a:ext cx="7826375" cy="3092450"/>
          </a:xfrm>
          <a:prstGeom prst="rect">
            <a:avLst/>
          </a:prstGeom>
        </p:spPr>
        <p:txBody>
          <a:bodyPr>
            <a:spAutoFit/>
          </a:bodyPr>
          <a:lstStyle/>
          <a:p>
            <a:pPr>
              <a:defRPr/>
            </a:pPr>
            <a:r>
              <a:rPr lang="zh-TW" altLang="zh-TW" sz="2500" dirty="0">
                <a:solidFill>
                  <a:schemeClr val="tx1">
                    <a:lumMod val="65000"/>
                    <a:lumOff val="35000"/>
                  </a:schemeClr>
                </a:solidFill>
              </a:rPr>
              <a:t>球賽分上、下兩節，</a:t>
            </a:r>
            <a:r>
              <a:rPr lang="zh-TW" altLang="zh-TW" sz="2500" u="sng" dirty="0">
                <a:solidFill>
                  <a:schemeClr val="tx1">
                    <a:lumMod val="65000"/>
                    <a:lumOff val="35000"/>
                  </a:schemeClr>
                </a:solidFill>
              </a:rPr>
              <a:t>一節</a:t>
            </a:r>
            <a:r>
              <a:rPr lang="en-US" altLang="zh-TW" sz="2500" u="sng" dirty="0">
                <a:solidFill>
                  <a:schemeClr val="tx1">
                    <a:lumMod val="65000"/>
                    <a:lumOff val="35000"/>
                  </a:schemeClr>
                </a:solidFill>
              </a:rPr>
              <a:t>10</a:t>
            </a:r>
            <a:r>
              <a:rPr lang="zh-TW" altLang="zh-TW" sz="2500" u="sng" dirty="0">
                <a:solidFill>
                  <a:schemeClr val="tx1">
                    <a:lumMod val="65000"/>
                    <a:lumOff val="35000"/>
                  </a:schemeClr>
                </a:solidFill>
              </a:rPr>
              <a:t>分鐘，中場休息</a:t>
            </a:r>
            <a:r>
              <a:rPr lang="en-US" altLang="zh-TW" sz="2500" u="sng" dirty="0">
                <a:solidFill>
                  <a:schemeClr val="tx1">
                    <a:lumMod val="65000"/>
                    <a:lumOff val="35000"/>
                  </a:schemeClr>
                </a:solidFill>
              </a:rPr>
              <a:t>2</a:t>
            </a:r>
            <a:r>
              <a:rPr lang="zh-TW" altLang="zh-TW" sz="2500" u="sng" dirty="0">
                <a:solidFill>
                  <a:schemeClr val="tx1">
                    <a:lumMod val="65000"/>
                    <a:lumOff val="35000"/>
                  </a:schemeClr>
                </a:solidFill>
              </a:rPr>
              <a:t>分鐘</a:t>
            </a:r>
            <a:r>
              <a:rPr lang="zh-TW" altLang="zh-TW" sz="2500" dirty="0">
                <a:solidFill>
                  <a:schemeClr val="tx1">
                    <a:lumMod val="65000"/>
                    <a:lumOff val="35000"/>
                  </a:schemeClr>
                </a:solidFill>
              </a:rPr>
              <a:t>。</a:t>
            </a:r>
          </a:p>
          <a:p>
            <a:pPr>
              <a:spcBef>
                <a:spcPts val="1200"/>
              </a:spcBef>
              <a:defRPr/>
            </a:pPr>
            <a:r>
              <a:rPr lang="zh-TW" altLang="zh-TW" sz="2500" u="sng" dirty="0">
                <a:solidFill>
                  <a:schemeClr val="tx1">
                    <a:lumMod val="65000"/>
                    <a:lumOff val="35000"/>
                  </a:schemeClr>
                </a:solidFill>
              </a:rPr>
              <a:t>上節最後一波24秒、下節倒數</a:t>
            </a:r>
            <a:r>
              <a:rPr lang="en-US" altLang="zh-TW" sz="2500" u="sng" dirty="0">
                <a:solidFill>
                  <a:schemeClr val="tx1">
                    <a:lumMod val="65000"/>
                    <a:lumOff val="35000"/>
                  </a:schemeClr>
                </a:solidFill>
              </a:rPr>
              <a:t>2</a:t>
            </a:r>
            <a:r>
              <a:rPr lang="zh-TW" altLang="zh-TW" sz="2500" u="sng" dirty="0">
                <a:solidFill>
                  <a:schemeClr val="tx1">
                    <a:lumMod val="65000"/>
                    <a:lumOff val="35000"/>
                  </a:schemeClr>
                </a:solidFill>
              </a:rPr>
              <a:t>分鐘、延長賽倒數</a:t>
            </a:r>
            <a:r>
              <a:rPr lang="en-US" altLang="zh-TW" sz="2500" u="sng" dirty="0">
                <a:solidFill>
                  <a:schemeClr val="tx1">
                    <a:lumMod val="65000"/>
                    <a:lumOff val="35000"/>
                  </a:schemeClr>
                </a:solidFill>
              </a:rPr>
              <a:t>1</a:t>
            </a:r>
            <a:r>
              <a:rPr lang="zh-TW" altLang="zh-TW" sz="2500" u="sng" dirty="0">
                <a:solidFill>
                  <a:schemeClr val="tx1">
                    <a:lumMod val="65000"/>
                    <a:lumOff val="35000"/>
                  </a:schemeClr>
                </a:solidFill>
              </a:rPr>
              <a:t>分鐘停錶</a:t>
            </a:r>
            <a:r>
              <a:rPr lang="zh-TW" altLang="zh-TW" sz="2500" dirty="0">
                <a:solidFill>
                  <a:schemeClr val="tx1">
                    <a:lumMod val="65000"/>
                    <a:lumOff val="35000"/>
                  </a:schemeClr>
                </a:solidFill>
              </a:rPr>
              <a:t>。</a:t>
            </a:r>
            <a:endParaRPr lang="en-US" altLang="zh-TW" sz="2500" dirty="0">
              <a:solidFill>
                <a:schemeClr val="tx1">
                  <a:lumMod val="65000"/>
                  <a:lumOff val="35000"/>
                </a:schemeClr>
              </a:solidFill>
            </a:endParaRPr>
          </a:p>
          <a:p>
            <a:pPr>
              <a:spcBef>
                <a:spcPts val="1200"/>
              </a:spcBef>
              <a:defRPr/>
            </a:pPr>
            <a:r>
              <a:rPr lang="zh-TW" altLang="zh-TW" sz="2500" u="sng" dirty="0">
                <a:solidFill>
                  <a:schemeClr val="tx1">
                    <a:lumMod val="65000"/>
                    <a:lumOff val="35000"/>
                  </a:schemeClr>
                </a:solidFill>
              </a:rPr>
              <a:t>暫停時間</a:t>
            </a:r>
            <a:r>
              <a:rPr lang="en-US" altLang="zh-TW" sz="2500" u="sng" dirty="0">
                <a:solidFill>
                  <a:schemeClr val="tx1">
                    <a:lumMod val="65000"/>
                    <a:lumOff val="35000"/>
                  </a:schemeClr>
                </a:solidFill>
              </a:rPr>
              <a:t>30</a:t>
            </a:r>
            <a:r>
              <a:rPr lang="zh-TW" altLang="zh-TW" sz="2500" u="sng" dirty="0">
                <a:solidFill>
                  <a:schemeClr val="tx1">
                    <a:lumMod val="65000"/>
                    <a:lumOff val="35000"/>
                  </a:schemeClr>
                </a:solidFill>
              </a:rPr>
              <a:t>秒</a:t>
            </a:r>
            <a:r>
              <a:rPr lang="zh-TW" altLang="zh-TW" sz="2500" dirty="0">
                <a:solidFill>
                  <a:schemeClr val="tx1">
                    <a:lumMod val="65000"/>
                    <a:lumOff val="35000"/>
                  </a:schemeClr>
                </a:solidFill>
              </a:rPr>
              <a:t>，各球隊</a:t>
            </a:r>
            <a:r>
              <a:rPr lang="zh-TW" altLang="zh-TW" sz="2500" u="sng" dirty="0">
                <a:solidFill>
                  <a:schemeClr val="tx1">
                    <a:lumMod val="65000"/>
                    <a:lumOff val="35000"/>
                  </a:schemeClr>
                </a:solidFill>
              </a:rPr>
              <a:t>上節可請求</a:t>
            </a:r>
            <a:r>
              <a:rPr lang="en-US" altLang="zh-TW" sz="2500" u="sng" dirty="0">
                <a:solidFill>
                  <a:schemeClr val="tx1">
                    <a:lumMod val="65000"/>
                    <a:lumOff val="35000"/>
                  </a:schemeClr>
                </a:solidFill>
              </a:rPr>
              <a:t>1</a:t>
            </a:r>
            <a:r>
              <a:rPr lang="zh-TW" altLang="zh-TW" sz="2500" u="sng" dirty="0">
                <a:solidFill>
                  <a:schemeClr val="tx1">
                    <a:lumMod val="65000"/>
                    <a:lumOff val="35000"/>
                  </a:schemeClr>
                </a:solidFill>
              </a:rPr>
              <a:t>次暫停，下節</a:t>
            </a:r>
            <a:r>
              <a:rPr lang="en-US" altLang="zh-TW" sz="2500" u="sng" dirty="0">
                <a:solidFill>
                  <a:schemeClr val="tx1">
                    <a:lumMod val="65000"/>
                    <a:lumOff val="35000"/>
                  </a:schemeClr>
                </a:solidFill>
              </a:rPr>
              <a:t>(</a:t>
            </a:r>
            <a:r>
              <a:rPr lang="zh-TW" altLang="zh-TW" sz="2500" u="sng" dirty="0">
                <a:solidFill>
                  <a:schemeClr val="tx1">
                    <a:lumMod val="65000"/>
                    <a:lumOff val="35000"/>
                  </a:schemeClr>
                </a:solidFill>
              </a:rPr>
              <a:t>不含延長賽</a:t>
            </a:r>
            <a:r>
              <a:rPr lang="en-US" altLang="zh-TW" sz="2500" u="sng" dirty="0">
                <a:solidFill>
                  <a:schemeClr val="tx1">
                    <a:lumMod val="65000"/>
                    <a:lumOff val="35000"/>
                  </a:schemeClr>
                </a:solidFill>
              </a:rPr>
              <a:t>)</a:t>
            </a:r>
            <a:r>
              <a:rPr lang="zh-TW" altLang="zh-TW" sz="2500" u="sng" dirty="0">
                <a:solidFill>
                  <a:schemeClr val="tx1">
                    <a:lumMod val="65000"/>
                    <a:lumOff val="35000"/>
                  </a:schemeClr>
                </a:solidFill>
              </a:rPr>
              <a:t>則</a:t>
            </a:r>
            <a:r>
              <a:rPr lang="en-US" altLang="zh-TW" sz="2500" u="sng" dirty="0">
                <a:solidFill>
                  <a:schemeClr val="tx1">
                    <a:lumMod val="65000"/>
                    <a:lumOff val="35000"/>
                  </a:schemeClr>
                </a:solidFill>
              </a:rPr>
              <a:t>2</a:t>
            </a:r>
            <a:r>
              <a:rPr lang="zh-TW" altLang="zh-TW" sz="2500" u="sng" dirty="0">
                <a:solidFill>
                  <a:schemeClr val="tx1">
                    <a:lumMod val="65000"/>
                    <a:lumOff val="35000"/>
                  </a:schemeClr>
                </a:solidFill>
              </a:rPr>
              <a:t>次</a:t>
            </a:r>
            <a:r>
              <a:rPr lang="zh-TW" altLang="zh-TW" sz="2500" dirty="0">
                <a:solidFill>
                  <a:schemeClr val="tx1">
                    <a:lumMod val="65000"/>
                    <a:lumOff val="35000"/>
                  </a:schemeClr>
                </a:solidFill>
              </a:rPr>
              <a:t>，</a:t>
            </a:r>
            <a:r>
              <a:rPr lang="zh-TW" altLang="zh-TW" sz="2500" u="sng" dirty="0">
                <a:solidFill>
                  <a:schemeClr val="tx1">
                    <a:lumMod val="65000"/>
                    <a:lumOff val="35000"/>
                  </a:schemeClr>
                </a:solidFill>
              </a:rPr>
              <a:t>每次延長賽只有</a:t>
            </a:r>
            <a:r>
              <a:rPr lang="en-US" altLang="zh-TW" sz="2500" u="sng" dirty="0">
                <a:solidFill>
                  <a:schemeClr val="tx1">
                    <a:lumMod val="65000"/>
                    <a:lumOff val="35000"/>
                  </a:schemeClr>
                </a:solidFill>
              </a:rPr>
              <a:t>1</a:t>
            </a:r>
            <a:r>
              <a:rPr lang="zh-TW" altLang="zh-TW" sz="2500" u="sng" dirty="0">
                <a:solidFill>
                  <a:schemeClr val="tx1">
                    <a:lumMod val="65000"/>
                    <a:lumOff val="35000"/>
                  </a:schemeClr>
                </a:solidFill>
              </a:rPr>
              <a:t>次暫停機會</a:t>
            </a:r>
            <a:r>
              <a:rPr lang="zh-TW" altLang="zh-TW" sz="2500" dirty="0">
                <a:solidFill>
                  <a:schemeClr val="tx1">
                    <a:lumMod val="65000"/>
                    <a:lumOff val="35000"/>
                  </a:schemeClr>
                </a:solidFill>
              </a:rPr>
              <a:t>。上節未使用暫停次數無法累計至下節，每次請先向記錄台請求暫停</a:t>
            </a:r>
            <a:endParaRPr lang="zh-TW" altLang="zh-TW" sz="2500" dirty="0">
              <a:solidFill>
                <a:schemeClr val="tx1">
                  <a:lumMod val="65000"/>
                  <a:lumOff val="35000"/>
                </a:schemeClr>
              </a:solidFill>
            </a:endParaRPr>
          </a:p>
        </p:txBody>
      </p:sp>
      <p:sp>
        <p:nvSpPr>
          <p:cNvPr id="4" name="矩形 3"/>
          <p:cNvSpPr/>
          <p:nvPr/>
        </p:nvSpPr>
        <p:spPr>
          <a:xfrm>
            <a:off x="1042988" y="298450"/>
            <a:ext cx="4032250" cy="862013"/>
          </a:xfrm>
          <a:prstGeom prst="rect">
            <a:avLst/>
          </a:prstGeom>
        </p:spPr>
        <p:txBody>
          <a:bodyPr wrap="none">
            <a:spAutoFit/>
          </a:bodyPr>
          <a:lstStyle/>
          <a:p>
            <a:pPr>
              <a:defRPr/>
            </a:pPr>
            <a:r>
              <a:rPr lang="zh-TW" altLang="en-US" sz="5000" dirty="0">
                <a:solidFill>
                  <a:schemeClr val="accent5">
                    <a:lumMod val="75000"/>
                  </a:schemeClr>
                </a:solidFill>
                <a:latin typeface="Gungsuh" pitchFamily="18" charset="-127"/>
                <a:ea typeface="Gungsuh" pitchFamily="18" charset="-127"/>
              </a:rPr>
              <a:t>籃球</a:t>
            </a:r>
            <a:r>
              <a:rPr lang="zh-TW" altLang="zh-TW" sz="5000" dirty="0">
                <a:solidFill>
                  <a:schemeClr val="accent5">
                    <a:lumMod val="75000"/>
                  </a:schemeClr>
                </a:solidFill>
                <a:latin typeface="Gungsuh" pitchFamily="18" charset="-127"/>
                <a:ea typeface="Gungsuh" pitchFamily="18" charset="-127"/>
              </a:rPr>
              <a:t>比賽制度</a:t>
            </a:r>
            <a:endParaRPr lang="zh-TW" altLang="zh-TW" sz="5000" dirty="0">
              <a:solidFill>
                <a:schemeClr val="accent5">
                  <a:lumMod val="75000"/>
                </a:schemeClr>
              </a:solidFill>
              <a:latin typeface="Gungsuh" pitchFamily="18" charset="-127"/>
              <a:ea typeface="Gungsuh" pitchFamily="18" charset="-127"/>
            </a:endParaRPr>
          </a:p>
        </p:txBody>
      </p:sp>
      <p:pic>
        <p:nvPicPr>
          <p:cNvPr id="5" name="圖片 4"/>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r="50000"/>
          <a:stretch/>
        </p:blipFill>
        <p:spPr>
          <a:xfrm>
            <a:off x="179512" y="11266"/>
            <a:ext cx="885147" cy="1327180"/>
          </a:xfrm>
          <a:prstGeom prst="rect">
            <a:avLst/>
          </a:prstGeom>
          <a:solidFill>
            <a:schemeClr val="accent2"/>
          </a:solidFill>
        </p:spPr>
      </p:pic>
      <p:pic>
        <p:nvPicPr>
          <p:cNvPr id="6" name="圖片 5"/>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l="50000"/>
          <a:stretch/>
        </p:blipFill>
        <p:spPr>
          <a:xfrm>
            <a:off x="5032750" y="42193"/>
            <a:ext cx="835394" cy="1298575"/>
          </a:xfrm>
          <a:prstGeom prst="rect">
            <a:avLst/>
          </a:prstGeom>
          <a:solidFill>
            <a:schemeClr val="accent2"/>
          </a:solidFill>
        </p:spPr>
      </p:pic>
      <p:pic>
        <p:nvPicPr>
          <p:cNvPr id="18439" name="Picture 2"/>
          <p:cNvPicPr>
            <a:picLocks noChangeAspect="1" noChangeArrowheads="1"/>
          </p:cNvPicPr>
          <p:nvPr/>
        </p:nvPicPr>
        <p:blipFill>
          <a:blip r:embed="rId4" cstate="print"/>
          <a:srcRect/>
          <a:stretch>
            <a:fillRect/>
          </a:stretch>
        </p:blipFill>
        <p:spPr bwMode="auto">
          <a:xfrm>
            <a:off x="179388" y="1341438"/>
            <a:ext cx="725487" cy="738187"/>
          </a:xfrm>
          <a:prstGeom prst="rect">
            <a:avLst/>
          </a:prstGeom>
          <a:noFill/>
          <a:ln w="9525">
            <a:noFill/>
            <a:miter lim="800000"/>
            <a:headEnd/>
            <a:tailEnd/>
          </a:ln>
          <a:effectLst/>
        </p:spPr>
      </p:pic>
      <p:sp>
        <p:nvSpPr>
          <p:cNvPr id="12" name="橢圓 11"/>
          <p:cNvSpPr/>
          <p:nvPr/>
        </p:nvSpPr>
        <p:spPr>
          <a:xfrm>
            <a:off x="755650" y="2247900"/>
            <a:ext cx="144463" cy="173038"/>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橢圓 13"/>
          <p:cNvSpPr/>
          <p:nvPr/>
        </p:nvSpPr>
        <p:spPr>
          <a:xfrm>
            <a:off x="755650" y="2636838"/>
            <a:ext cx="144463" cy="173037"/>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橢圓 14"/>
          <p:cNvSpPr/>
          <p:nvPr/>
        </p:nvSpPr>
        <p:spPr>
          <a:xfrm>
            <a:off x="755650" y="3500438"/>
            <a:ext cx="144463" cy="173037"/>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橢圓 15"/>
          <p:cNvSpPr/>
          <p:nvPr/>
        </p:nvSpPr>
        <p:spPr>
          <a:xfrm>
            <a:off x="763588" y="4076700"/>
            <a:ext cx="144462" cy="173038"/>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橢圓 16"/>
          <p:cNvSpPr/>
          <p:nvPr/>
        </p:nvSpPr>
        <p:spPr>
          <a:xfrm>
            <a:off x="755650" y="4995863"/>
            <a:ext cx="144463" cy="173037"/>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650" y="1851025"/>
            <a:ext cx="8280400" cy="4170363"/>
          </a:xfrm>
          <a:prstGeom prst="rect">
            <a:avLst/>
          </a:prstGeom>
        </p:spPr>
        <p:txBody>
          <a:bodyPr>
            <a:spAutoFit/>
          </a:bodyPr>
          <a:lstStyle/>
          <a:p>
            <a:pPr>
              <a:spcBef>
                <a:spcPts val="1200"/>
              </a:spcBef>
              <a:defRPr/>
            </a:pPr>
            <a:r>
              <a:rPr lang="zh-TW" altLang="zh-TW" sz="2500" dirty="0">
                <a:solidFill>
                  <a:schemeClr val="tx1">
                    <a:lumMod val="65000"/>
                    <a:lumOff val="35000"/>
                  </a:schemeClr>
                </a:solidFill>
                <a:latin typeface="Gungsuh" pitchFamily="18" charset="-127"/>
                <a:ea typeface="Gungsuh" pitchFamily="18" charset="-127"/>
              </a:rPr>
              <a:t>球衣：</a:t>
            </a:r>
            <a:endParaRPr lang="en-US" altLang="zh-TW" sz="2500" dirty="0">
              <a:solidFill>
                <a:schemeClr val="tx1">
                  <a:lumMod val="65000"/>
                  <a:lumOff val="35000"/>
                </a:schemeClr>
              </a:solidFill>
              <a:latin typeface="Gungsuh" pitchFamily="18" charset="-127"/>
              <a:ea typeface="Gungsuh" pitchFamily="18" charset="-127"/>
            </a:endParaRPr>
          </a:p>
          <a:p>
            <a:pPr>
              <a:spcBef>
                <a:spcPts val="1200"/>
              </a:spcBef>
              <a:defRPr/>
            </a:pPr>
            <a:r>
              <a:rPr lang="zh-TW" altLang="zh-TW" sz="2500" dirty="0">
                <a:solidFill>
                  <a:schemeClr val="tx1">
                    <a:lumMod val="65000"/>
                    <a:lumOff val="35000"/>
                  </a:schemeClr>
                </a:solidFill>
                <a:latin typeface="Gungsuh" pitchFamily="18" charset="-127"/>
                <a:ea typeface="Gungsuh" pitchFamily="18" charset="-127"/>
              </a:rPr>
              <a:t>務必穿</a:t>
            </a:r>
            <a:r>
              <a:rPr lang="zh-TW" altLang="en-US" sz="2500" dirty="0">
                <a:solidFill>
                  <a:schemeClr val="tx1">
                    <a:lumMod val="65000"/>
                    <a:lumOff val="35000"/>
                  </a:schemeClr>
                </a:solidFill>
                <a:latin typeface="Gungsuh" pitchFamily="18" charset="-127"/>
                <a:ea typeface="Gungsuh" pitchFamily="18" charset="-127"/>
              </a:rPr>
              <a:t>著</a:t>
            </a:r>
            <a:r>
              <a:rPr lang="zh-TW" altLang="zh-TW" sz="2500" u="sng" dirty="0">
                <a:solidFill>
                  <a:schemeClr val="tx1">
                    <a:lumMod val="65000"/>
                    <a:lumOff val="35000"/>
                  </a:schemeClr>
                </a:solidFill>
                <a:latin typeface="Gungsuh" pitchFamily="18" charset="-127"/>
                <a:ea typeface="Gungsuh" pitchFamily="18" charset="-127"/>
              </a:rPr>
              <a:t>統一顏色</a:t>
            </a:r>
            <a:r>
              <a:rPr lang="zh-TW" altLang="zh-TW" sz="2500" dirty="0">
                <a:solidFill>
                  <a:schemeClr val="tx1">
                    <a:lumMod val="65000"/>
                    <a:lumOff val="35000"/>
                  </a:schemeClr>
                </a:solidFill>
                <a:latin typeface="Gungsuh" pitchFamily="18" charset="-127"/>
                <a:ea typeface="Gungsuh" pitchFamily="18" charset="-127"/>
              </a:rPr>
              <a:t>，兩隊隊服顏色深淺差別由裁判自行決定，且球衣前後皆有與球衣顏色</a:t>
            </a:r>
            <a:r>
              <a:rPr lang="zh-TW" altLang="zh-TW" sz="2500" u="sng" dirty="0">
                <a:solidFill>
                  <a:schemeClr val="tx1">
                    <a:lumMod val="65000"/>
                    <a:lumOff val="35000"/>
                  </a:schemeClr>
                </a:solidFill>
                <a:latin typeface="Gungsuh" pitchFamily="18" charset="-127"/>
                <a:ea typeface="Gungsuh" pitchFamily="18" charset="-127"/>
              </a:rPr>
              <a:t>明顯不同的背號</a:t>
            </a:r>
            <a:r>
              <a:rPr lang="zh-TW" altLang="zh-TW" sz="2500" dirty="0">
                <a:solidFill>
                  <a:schemeClr val="tx1">
                    <a:lumMod val="65000"/>
                    <a:lumOff val="35000"/>
                  </a:schemeClr>
                </a:solidFill>
                <a:latin typeface="Gungsuh" pitchFamily="18" charset="-127"/>
                <a:ea typeface="Gungsuh" pitchFamily="18" charset="-127"/>
              </a:rPr>
              <a:t>，同隊隊員背號</a:t>
            </a:r>
            <a:r>
              <a:rPr lang="zh-TW" altLang="zh-TW" sz="2500" u="sng" dirty="0">
                <a:solidFill>
                  <a:schemeClr val="tx1">
                    <a:lumMod val="65000"/>
                    <a:lumOff val="35000"/>
                  </a:schemeClr>
                </a:solidFill>
                <a:latin typeface="Gungsuh" pitchFamily="18" charset="-127"/>
                <a:ea typeface="Gungsuh" pitchFamily="18" charset="-127"/>
              </a:rPr>
              <a:t>不得重複</a:t>
            </a:r>
            <a:r>
              <a:rPr lang="zh-TW" altLang="zh-TW" sz="2500" dirty="0">
                <a:solidFill>
                  <a:schemeClr val="tx1">
                    <a:lumMod val="65000"/>
                    <a:lumOff val="35000"/>
                  </a:schemeClr>
                </a:solidFill>
                <a:latin typeface="Gungsuh" pitchFamily="18" charset="-127"/>
                <a:ea typeface="Gungsuh" pitchFamily="18" charset="-127"/>
              </a:rPr>
              <a:t>，違反上述規定者不得上場。</a:t>
            </a:r>
          </a:p>
          <a:p>
            <a:pPr>
              <a:spcBef>
                <a:spcPts val="1200"/>
              </a:spcBef>
              <a:defRPr/>
            </a:pPr>
            <a:r>
              <a:rPr lang="zh-TW" altLang="zh-TW" sz="2500" dirty="0">
                <a:solidFill>
                  <a:schemeClr val="tx1">
                    <a:lumMod val="65000"/>
                    <a:lumOff val="35000"/>
                  </a:schemeClr>
                </a:solidFill>
                <a:latin typeface="Gungsuh" pitchFamily="18" charset="-127"/>
                <a:ea typeface="Gungsuh" pitchFamily="18" charset="-127"/>
              </a:rPr>
              <a:t>比賽時需將</a:t>
            </a:r>
            <a:r>
              <a:rPr lang="zh-TW" altLang="zh-TW" sz="2500" u="sng" dirty="0">
                <a:solidFill>
                  <a:schemeClr val="tx1">
                    <a:lumMod val="65000"/>
                    <a:lumOff val="35000"/>
                  </a:schemeClr>
                </a:solidFill>
                <a:latin typeface="Gungsuh" pitchFamily="18" charset="-127"/>
                <a:ea typeface="Gungsuh" pitchFamily="18" charset="-127"/>
              </a:rPr>
              <a:t>球衣下擺塞入短褲</a:t>
            </a:r>
            <a:r>
              <a:rPr lang="zh-TW" altLang="zh-TW" sz="2500" dirty="0">
                <a:solidFill>
                  <a:schemeClr val="tx1">
                    <a:lumMod val="65000"/>
                    <a:lumOff val="35000"/>
                  </a:schemeClr>
                </a:solidFill>
                <a:latin typeface="Gungsuh" pitchFamily="18" charset="-127"/>
                <a:ea typeface="Gungsuh" pitchFamily="18" charset="-127"/>
              </a:rPr>
              <a:t>。</a:t>
            </a:r>
          </a:p>
          <a:p>
            <a:pPr>
              <a:spcBef>
                <a:spcPts val="1200"/>
              </a:spcBef>
              <a:defRPr/>
            </a:pPr>
            <a:r>
              <a:rPr lang="zh-TW" altLang="zh-TW" sz="2500" dirty="0">
                <a:solidFill>
                  <a:schemeClr val="tx1">
                    <a:lumMod val="65000"/>
                    <a:lumOff val="35000"/>
                  </a:schemeClr>
                </a:solidFill>
                <a:latin typeface="Gungsuh" pitchFamily="18" charset="-127"/>
                <a:ea typeface="Gungsuh" pitchFamily="18" charset="-127"/>
              </a:rPr>
              <a:t>若兩隊球衣</a:t>
            </a:r>
            <a:r>
              <a:rPr lang="zh-TW" altLang="zh-TW" sz="2500" u="sng" dirty="0">
                <a:solidFill>
                  <a:schemeClr val="tx1">
                    <a:lumMod val="65000"/>
                    <a:lumOff val="35000"/>
                  </a:schemeClr>
                </a:solidFill>
                <a:latin typeface="Gungsuh" pitchFamily="18" charset="-127"/>
                <a:ea typeface="Gungsuh" pitchFamily="18" charset="-127"/>
              </a:rPr>
              <a:t>顏色相近，則由兩隊隊長猜拳決定，其中一隊必須穿著大會準備之號碼衣。</a:t>
            </a:r>
          </a:p>
          <a:p>
            <a:pPr>
              <a:spcBef>
                <a:spcPts val="1200"/>
              </a:spcBef>
              <a:defRPr/>
            </a:pPr>
            <a:r>
              <a:rPr lang="zh-TW" altLang="zh-TW" sz="2500" u="sng" dirty="0">
                <a:solidFill>
                  <a:schemeClr val="tx1">
                    <a:lumMod val="65000"/>
                    <a:lumOff val="35000"/>
                  </a:schemeClr>
                </a:solidFill>
                <a:latin typeface="Gungsuh" pitchFamily="18" charset="-127"/>
                <a:ea typeface="Gungsuh" pitchFamily="18" charset="-127"/>
              </a:rPr>
              <a:t>選手球衣背號、當天登錄的背號和報名表上的背號三者皆一致。</a:t>
            </a:r>
          </a:p>
        </p:txBody>
      </p:sp>
      <p:sp>
        <p:nvSpPr>
          <p:cNvPr id="3" name="矩形 2"/>
          <p:cNvSpPr/>
          <p:nvPr/>
        </p:nvSpPr>
        <p:spPr>
          <a:xfrm>
            <a:off x="1042988" y="298450"/>
            <a:ext cx="4032250" cy="862013"/>
          </a:xfrm>
          <a:prstGeom prst="rect">
            <a:avLst/>
          </a:prstGeom>
        </p:spPr>
        <p:txBody>
          <a:bodyPr wrap="none">
            <a:spAutoFit/>
          </a:bodyPr>
          <a:lstStyle/>
          <a:p>
            <a:pPr>
              <a:defRPr/>
            </a:pPr>
            <a:r>
              <a:rPr lang="zh-TW" altLang="en-US" sz="5000" dirty="0">
                <a:solidFill>
                  <a:schemeClr val="accent5">
                    <a:lumMod val="75000"/>
                  </a:schemeClr>
                </a:solidFill>
                <a:latin typeface="Gungsuh" pitchFamily="18" charset="-127"/>
                <a:ea typeface="Gungsuh" pitchFamily="18" charset="-127"/>
              </a:rPr>
              <a:t>籃球</a:t>
            </a:r>
            <a:r>
              <a:rPr lang="zh-TW" altLang="zh-TW" sz="5000" dirty="0">
                <a:solidFill>
                  <a:schemeClr val="accent5">
                    <a:lumMod val="75000"/>
                  </a:schemeClr>
                </a:solidFill>
                <a:latin typeface="Gungsuh" pitchFamily="18" charset="-127"/>
                <a:ea typeface="Gungsuh" pitchFamily="18" charset="-127"/>
              </a:rPr>
              <a:t>比賽制度</a:t>
            </a:r>
            <a:endParaRPr lang="zh-TW" altLang="zh-TW" sz="5000" dirty="0">
              <a:solidFill>
                <a:schemeClr val="accent5">
                  <a:lumMod val="75000"/>
                </a:schemeClr>
              </a:solidFill>
              <a:latin typeface="Gungsuh" pitchFamily="18" charset="-127"/>
              <a:ea typeface="Gungsuh" pitchFamily="18" charset="-127"/>
            </a:endParaRPr>
          </a:p>
        </p:txBody>
      </p:sp>
      <p:pic>
        <p:nvPicPr>
          <p:cNvPr id="4" name="圖片 3"/>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r="50000"/>
          <a:stretch/>
        </p:blipFill>
        <p:spPr>
          <a:xfrm>
            <a:off x="179512" y="11266"/>
            <a:ext cx="885147" cy="1327180"/>
          </a:xfrm>
          <a:prstGeom prst="rect">
            <a:avLst/>
          </a:prstGeom>
          <a:solidFill>
            <a:schemeClr val="accent2"/>
          </a:solidFill>
        </p:spPr>
      </p:pic>
      <p:pic>
        <p:nvPicPr>
          <p:cNvPr id="5" name="圖片 4"/>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l="50000"/>
          <a:stretch/>
        </p:blipFill>
        <p:spPr>
          <a:xfrm>
            <a:off x="5032750" y="42193"/>
            <a:ext cx="835394" cy="1298575"/>
          </a:xfrm>
          <a:prstGeom prst="rect">
            <a:avLst/>
          </a:prstGeom>
          <a:solidFill>
            <a:schemeClr val="accent2"/>
          </a:solidFill>
        </p:spPr>
      </p:pic>
      <p:pic>
        <p:nvPicPr>
          <p:cNvPr id="19462" name="Picture 2"/>
          <p:cNvPicPr>
            <a:picLocks noChangeAspect="1" noChangeArrowheads="1"/>
          </p:cNvPicPr>
          <p:nvPr/>
        </p:nvPicPr>
        <p:blipFill>
          <a:blip r:embed="rId4" cstate="print"/>
          <a:srcRect/>
          <a:stretch>
            <a:fillRect/>
          </a:stretch>
        </p:blipFill>
        <p:spPr bwMode="auto">
          <a:xfrm>
            <a:off x="138113" y="1628775"/>
            <a:ext cx="725487" cy="738188"/>
          </a:xfrm>
          <a:prstGeom prst="rect">
            <a:avLst/>
          </a:prstGeom>
          <a:noFill/>
          <a:ln w="9525">
            <a:noFill/>
            <a:miter lim="800000"/>
            <a:headEnd/>
            <a:tailEnd/>
          </a:ln>
          <a:effectLst/>
        </p:spPr>
      </p:pic>
      <p:sp>
        <p:nvSpPr>
          <p:cNvPr id="7" name="橢圓 6"/>
          <p:cNvSpPr/>
          <p:nvPr/>
        </p:nvSpPr>
        <p:spPr>
          <a:xfrm>
            <a:off x="539750" y="2536825"/>
            <a:ext cx="144463" cy="17145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橢圓 7"/>
          <p:cNvSpPr/>
          <p:nvPr/>
        </p:nvSpPr>
        <p:spPr>
          <a:xfrm>
            <a:off x="539750" y="3832225"/>
            <a:ext cx="144463" cy="173038"/>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橢圓 8"/>
          <p:cNvSpPr/>
          <p:nvPr/>
        </p:nvSpPr>
        <p:spPr>
          <a:xfrm>
            <a:off x="539750" y="4408488"/>
            <a:ext cx="144463" cy="173037"/>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橢圓 9"/>
          <p:cNvSpPr/>
          <p:nvPr/>
        </p:nvSpPr>
        <p:spPr>
          <a:xfrm>
            <a:off x="539750" y="5300663"/>
            <a:ext cx="144463" cy="173037"/>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498714"/>
            <a:ext cx="7668344" cy="5170646"/>
          </a:xfrm>
          <a:prstGeom prst="rect">
            <a:avLst/>
          </a:prstGeom>
        </p:spPr>
        <p:txBody>
          <a:bodyPr>
            <a:spAutoFit/>
          </a:bodyPr>
          <a:lstStyle/>
          <a:p>
            <a:pPr>
              <a:spcBef>
                <a:spcPts val="600"/>
              </a:spcBef>
              <a:defRPr/>
            </a:pPr>
            <a:r>
              <a:rPr lang="zh-TW" altLang="zh-TW" sz="2500" dirty="0">
                <a:solidFill>
                  <a:schemeClr val="tx1">
                    <a:lumMod val="75000"/>
                    <a:lumOff val="25000"/>
                  </a:schemeClr>
                </a:solidFill>
                <a:latin typeface="Gungsuh" pitchFamily="18" charset="-127"/>
                <a:ea typeface="Gungsuh" pitchFamily="18" charset="-127"/>
              </a:rPr>
              <a:t>一般賽制：</a:t>
            </a:r>
          </a:p>
          <a:p>
            <a:pPr>
              <a:spcBef>
                <a:spcPts val="600"/>
              </a:spcBef>
              <a:defRPr/>
            </a:pPr>
            <a:r>
              <a:rPr lang="zh-TW" altLang="zh-TW" sz="2500" dirty="0">
                <a:solidFill>
                  <a:schemeClr val="tx1">
                    <a:lumMod val="75000"/>
                    <a:lumOff val="25000"/>
                  </a:schemeClr>
                </a:solidFill>
                <a:latin typeface="Gungsuh" pitchFamily="18" charset="-127"/>
                <a:ea typeface="Gungsuh" pitchFamily="18" charset="-127"/>
              </a:rPr>
              <a:t>預賽採分組</a:t>
            </a:r>
            <a:r>
              <a:rPr lang="zh-TW" altLang="zh-TW" sz="3000" dirty="0">
                <a:ln>
                  <a:solidFill>
                    <a:schemeClr val="accent6">
                      <a:lumMod val="50000"/>
                    </a:schemeClr>
                  </a:solidFill>
                </a:ln>
                <a:solidFill>
                  <a:schemeClr val="tx1">
                    <a:lumMod val="75000"/>
                    <a:lumOff val="25000"/>
                  </a:schemeClr>
                </a:solidFill>
                <a:latin typeface="Gungsuh" pitchFamily="18" charset="-127"/>
                <a:ea typeface="Gungsuh" pitchFamily="18" charset="-127"/>
              </a:rPr>
              <a:t>循環賽制</a:t>
            </a:r>
            <a:r>
              <a:rPr lang="zh-TW" altLang="zh-TW" sz="2500" dirty="0">
                <a:solidFill>
                  <a:schemeClr val="tx1">
                    <a:lumMod val="75000"/>
                    <a:lumOff val="25000"/>
                  </a:schemeClr>
                </a:solidFill>
                <a:latin typeface="Gungsuh" pitchFamily="18" charset="-127"/>
                <a:ea typeface="Gungsuh" pitchFamily="18" charset="-127"/>
              </a:rPr>
              <a:t>，複賽採</a:t>
            </a:r>
            <a:r>
              <a:rPr lang="zh-TW" altLang="zh-TW" sz="3000" dirty="0">
                <a:ln>
                  <a:solidFill>
                    <a:schemeClr val="accent6">
                      <a:lumMod val="50000"/>
                    </a:schemeClr>
                  </a:solidFill>
                </a:ln>
                <a:solidFill>
                  <a:schemeClr val="tx1">
                    <a:lumMod val="75000"/>
                    <a:lumOff val="25000"/>
                  </a:schemeClr>
                </a:solidFill>
                <a:latin typeface="Gungsuh" pitchFamily="18" charset="-127"/>
                <a:ea typeface="Gungsuh" pitchFamily="18" charset="-127"/>
              </a:rPr>
              <a:t>單敗淘汰制</a:t>
            </a:r>
          </a:p>
          <a:p>
            <a:pPr>
              <a:defRPr/>
            </a:pPr>
            <a:r>
              <a:rPr lang="zh-TW" altLang="zh-TW" sz="2500" dirty="0">
                <a:solidFill>
                  <a:schemeClr val="tx1">
                    <a:lumMod val="75000"/>
                    <a:lumOff val="25000"/>
                  </a:schemeClr>
                </a:solidFill>
                <a:latin typeface="Gungsuh" pitchFamily="18" charset="-127"/>
                <a:ea typeface="Gungsuh" pitchFamily="18" charset="-127"/>
              </a:rPr>
              <a:t>比賽每場採落地得分，</a:t>
            </a:r>
            <a:r>
              <a:rPr lang="en-US" altLang="zh-TW" sz="2500" u="sng" dirty="0">
                <a:solidFill>
                  <a:schemeClr val="tx1">
                    <a:lumMod val="75000"/>
                    <a:lumOff val="25000"/>
                  </a:schemeClr>
                </a:solidFill>
                <a:latin typeface="Gungsuh" pitchFamily="18" charset="-127"/>
                <a:ea typeface="Gungsuh" pitchFamily="18" charset="-127"/>
              </a:rPr>
              <a:t>3</a:t>
            </a:r>
            <a:r>
              <a:rPr lang="zh-TW" altLang="zh-TW" sz="2500" u="sng" dirty="0">
                <a:solidFill>
                  <a:schemeClr val="tx1">
                    <a:lumMod val="75000"/>
                    <a:lumOff val="25000"/>
                  </a:schemeClr>
                </a:solidFill>
                <a:latin typeface="Gungsuh" pitchFamily="18" charset="-127"/>
                <a:ea typeface="Gungsuh" pitchFamily="18" charset="-127"/>
              </a:rPr>
              <a:t>局</a:t>
            </a:r>
            <a:r>
              <a:rPr lang="en-US" altLang="zh-TW" sz="2500" u="sng" dirty="0">
                <a:solidFill>
                  <a:schemeClr val="tx1">
                    <a:lumMod val="75000"/>
                    <a:lumOff val="25000"/>
                  </a:schemeClr>
                </a:solidFill>
                <a:latin typeface="Gungsuh" pitchFamily="18" charset="-127"/>
                <a:ea typeface="Gungsuh" pitchFamily="18" charset="-127"/>
              </a:rPr>
              <a:t>2</a:t>
            </a:r>
            <a:r>
              <a:rPr lang="zh-TW" altLang="zh-TW" sz="2500" u="sng" dirty="0">
                <a:solidFill>
                  <a:schemeClr val="tx1">
                    <a:lumMod val="75000"/>
                    <a:lumOff val="25000"/>
                  </a:schemeClr>
                </a:solidFill>
                <a:latin typeface="Gungsuh" pitchFamily="18" charset="-127"/>
                <a:ea typeface="Gungsuh" pitchFamily="18" charset="-127"/>
              </a:rPr>
              <a:t>勝制</a:t>
            </a:r>
          </a:p>
          <a:p>
            <a:pPr>
              <a:defRPr/>
            </a:pPr>
            <a:r>
              <a:rPr lang="zh-TW" altLang="zh-TW" sz="2500" dirty="0">
                <a:solidFill>
                  <a:schemeClr val="tx1">
                    <a:lumMod val="75000"/>
                    <a:lumOff val="25000"/>
                  </a:schemeClr>
                </a:solidFill>
                <a:latin typeface="Gungsuh" pitchFamily="18" charset="-127"/>
                <a:ea typeface="Gungsuh" pitchFamily="18" charset="-127"/>
              </a:rPr>
              <a:t>比賽每局採</a:t>
            </a:r>
            <a:r>
              <a:rPr lang="en-US" altLang="zh-TW" sz="2500" u="sng" dirty="0">
                <a:solidFill>
                  <a:schemeClr val="tx1">
                    <a:lumMod val="75000"/>
                    <a:lumOff val="25000"/>
                  </a:schemeClr>
                </a:solidFill>
                <a:latin typeface="Gungsuh" pitchFamily="18" charset="-127"/>
                <a:ea typeface="Gungsuh" pitchFamily="18" charset="-127"/>
              </a:rPr>
              <a:t>25</a:t>
            </a:r>
            <a:r>
              <a:rPr lang="zh-TW" altLang="zh-TW" sz="2500" u="sng" dirty="0">
                <a:solidFill>
                  <a:schemeClr val="tx1">
                    <a:lumMod val="75000"/>
                    <a:lumOff val="25000"/>
                  </a:schemeClr>
                </a:solidFill>
                <a:latin typeface="Gungsuh" pitchFamily="18" charset="-127"/>
                <a:ea typeface="Gungsuh" pitchFamily="18" charset="-127"/>
              </a:rPr>
              <a:t>分制，決勝局</a:t>
            </a:r>
            <a:r>
              <a:rPr lang="en-US" altLang="zh-TW" sz="2500" u="sng" dirty="0">
                <a:solidFill>
                  <a:schemeClr val="tx1">
                    <a:lumMod val="75000"/>
                    <a:lumOff val="25000"/>
                  </a:schemeClr>
                </a:solidFill>
                <a:latin typeface="Gungsuh" pitchFamily="18" charset="-127"/>
                <a:ea typeface="Gungsuh" pitchFamily="18" charset="-127"/>
              </a:rPr>
              <a:t>15</a:t>
            </a:r>
            <a:r>
              <a:rPr lang="zh-TW" altLang="zh-TW" sz="2500" u="sng" dirty="0">
                <a:solidFill>
                  <a:schemeClr val="tx1">
                    <a:lumMod val="75000"/>
                    <a:lumOff val="25000"/>
                  </a:schemeClr>
                </a:solidFill>
                <a:latin typeface="Gungsuh" pitchFamily="18" charset="-127"/>
                <a:ea typeface="Gungsuh" pitchFamily="18" charset="-127"/>
              </a:rPr>
              <a:t>分</a:t>
            </a:r>
            <a:r>
              <a:rPr lang="en-US" altLang="zh-TW" sz="2500" u="sng" dirty="0">
                <a:solidFill>
                  <a:schemeClr val="tx1">
                    <a:lumMod val="75000"/>
                    <a:lumOff val="25000"/>
                  </a:schemeClr>
                </a:solidFill>
                <a:latin typeface="Gungsuh" pitchFamily="18" charset="-127"/>
                <a:ea typeface="Gungsuh" pitchFamily="18" charset="-127"/>
              </a:rPr>
              <a:t>(</a:t>
            </a:r>
            <a:r>
              <a:rPr lang="zh-TW" altLang="zh-TW" sz="2500" u="sng" dirty="0">
                <a:solidFill>
                  <a:schemeClr val="tx1">
                    <a:lumMod val="75000"/>
                    <a:lumOff val="25000"/>
                  </a:schemeClr>
                </a:solidFill>
                <a:latin typeface="Gungsuh" pitchFamily="18" charset="-127"/>
                <a:ea typeface="Gungsuh" pitchFamily="18" charset="-127"/>
              </a:rPr>
              <a:t>第三局</a:t>
            </a:r>
            <a:r>
              <a:rPr lang="en-US" altLang="zh-TW" sz="2500" u="sng" dirty="0">
                <a:solidFill>
                  <a:schemeClr val="tx1">
                    <a:lumMod val="75000"/>
                    <a:lumOff val="25000"/>
                  </a:schemeClr>
                </a:solidFill>
                <a:latin typeface="Gungsuh" pitchFamily="18" charset="-127"/>
                <a:ea typeface="Gungsuh" pitchFamily="18" charset="-127"/>
              </a:rPr>
              <a:t>)</a:t>
            </a:r>
            <a:endParaRPr lang="zh-TW" altLang="zh-TW" sz="2500" u="sng" dirty="0">
              <a:solidFill>
                <a:schemeClr val="tx1">
                  <a:lumMod val="75000"/>
                  <a:lumOff val="25000"/>
                </a:schemeClr>
              </a:solidFill>
              <a:latin typeface="Gungsuh" pitchFamily="18" charset="-127"/>
              <a:ea typeface="Gungsuh" pitchFamily="18" charset="-127"/>
            </a:endParaRPr>
          </a:p>
          <a:p>
            <a:pPr>
              <a:spcBef>
                <a:spcPts val="1200"/>
              </a:spcBef>
              <a:defRPr/>
            </a:pPr>
            <a:r>
              <a:rPr lang="zh-TW" altLang="zh-TW" sz="2500" dirty="0">
                <a:solidFill>
                  <a:schemeClr val="tx1">
                    <a:lumMod val="75000"/>
                    <a:lumOff val="25000"/>
                  </a:schemeClr>
                </a:solidFill>
                <a:latin typeface="Gungsuh" pitchFamily="18" charset="-127"/>
                <a:ea typeface="Gungsuh" pitchFamily="18" charset="-127"/>
              </a:rPr>
              <a:t>每組取分組第1(或第一和第二)晉級複賽，如遇同組戰績相同，則比較得失分之商數，商數較大者晉級複賽，若得失分商數仍相同則以雙方之間的對戰紀錄判定，該場比分高者晉級。</a:t>
            </a:r>
            <a:r>
              <a:rPr lang="en-US" altLang="zh-TW" sz="2500" dirty="0">
                <a:solidFill>
                  <a:schemeClr val="tx1">
                    <a:lumMod val="75000"/>
                    <a:lumOff val="25000"/>
                  </a:schemeClr>
                </a:solidFill>
                <a:latin typeface="Gungsuh" pitchFamily="18" charset="-127"/>
                <a:ea typeface="Gungsuh" pitchFamily="18" charset="-127"/>
              </a:rPr>
              <a:t>(</a:t>
            </a:r>
            <a:r>
              <a:rPr lang="zh-TW" altLang="zh-TW" sz="2500" dirty="0">
                <a:solidFill>
                  <a:schemeClr val="tx1">
                    <a:lumMod val="75000"/>
                    <a:lumOff val="25000"/>
                  </a:schemeClr>
                </a:solidFill>
                <a:latin typeface="Gungsuh" pitchFamily="18" charset="-127"/>
                <a:ea typeface="Gungsuh" pitchFamily="18" charset="-127"/>
              </a:rPr>
              <a:t>如遇同組該循環有比賽場次棄權，則該場次不列入得失分及得失局比較</a:t>
            </a:r>
            <a:r>
              <a:rPr lang="en-US" altLang="zh-TW" sz="2500" dirty="0">
                <a:solidFill>
                  <a:schemeClr val="tx1">
                    <a:lumMod val="75000"/>
                    <a:lumOff val="25000"/>
                  </a:schemeClr>
                </a:solidFill>
                <a:latin typeface="Gungsuh" pitchFamily="18" charset="-127"/>
                <a:ea typeface="Gungsuh" pitchFamily="18" charset="-127"/>
              </a:rPr>
              <a:t>)</a:t>
            </a:r>
            <a:endParaRPr lang="zh-TW" altLang="zh-TW" sz="2500" dirty="0">
              <a:solidFill>
                <a:schemeClr val="tx1">
                  <a:lumMod val="75000"/>
                  <a:lumOff val="25000"/>
                </a:schemeClr>
              </a:solidFill>
              <a:latin typeface="Gungsuh" pitchFamily="18" charset="-127"/>
              <a:ea typeface="Gungsuh" pitchFamily="18" charset="-127"/>
            </a:endParaRPr>
          </a:p>
          <a:p>
            <a:pPr>
              <a:spcBef>
                <a:spcPts val="1200"/>
              </a:spcBef>
              <a:defRPr/>
            </a:pPr>
            <a:r>
              <a:rPr lang="zh-TW" altLang="zh-TW" sz="2500" u="sng" dirty="0">
                <a:solidFill>
                  <a:schemeClr val="tx1">
                    <a:lumMod val="75000"/>
                    <a:lumOff val="25000"/>
                  </a:schemeClr>
                </a:solidFill>
                <a:latin typeface="Gungsuh" pitchFamily="18" charset="-127"/>
                <a:ea typeface="Gungsuh" pitchFamily="18" charset="-127"/>
              </a:rPr>
              <a:t>預賽前兩局如雙方</a:t>
            </a:r>
            <a:r>
              <a:rPr lang="en-US" altLang="zh-TW" sz="2500" u="sng" dirty="0">
                <a:solidFill>
                  <a:schemeClr val="tx1">
                    <a:lumMod val="75000"/>
                    <a:lumOff val="25000"/>
                  </a:schemeClr>
                </a:solidFill>
                <a:latin typeface="Gungsuh" pitchFamily="18" charset="-127"/>
                <a:ea typeface="Gungsuh" pitchFamily="18" charset="-127"/>
              </a:rPr>
              <a:t>24</a:t>
            </a:r>
            <a:r>
              <a:rPr lang="zh-TW" altLang="zh-TW" sz="2500" u="sng" dirty="0">
                <a:solidFill>
                  <a:schemeClr val="tx1">
                    <a:lumMod val="75000"/>
                    <a:lumOff val="25000"/>
                  </a:schemeClr>
                </a:solidFill>
                <a:latin typeface="Gungsuh" pitchFamily="18" charset="-127"/>
                <a:ea typeface="Gungsuh" pitchFamily="18" charset="-127"/>
              </a:rPr>
              <a:t>分平手（</a:t>
            </a:r>
            <a:r>
              <a:rPr lang="en-US" altLang="zh-TW" sz="2500" u="sng" dirty="0">
                <a:solidFill>
                  <a:schemeClr val="tx1">
                    <a:lumMod val="75000"/>
                    <a:lumOff val="25000"/>
                  </a:schemeClr>
                </a:solidFill>
                <a:latin typeface="Gungsuh" pitchFamily="18" charset="-127"/>
                <a:ea typeface="Gungsuh" pitchFamily="18" charset="-127"/>
              </a:rPr>
              <a:t>DEUCE</a:t>
            </a:r>
            <a:r>
              <a:rPr lang="zh-TW" altLang="zh-TW" sz="2500" u="sng" dirty="0">
                <a:solidFill>
                  <a:schemeClr val="tx1">
                    <a:lumMod val="75000"/>
                    <a:lumOff val="25000"/>
                  </a:schemeClr>
                </a:solidFill>
                <a:latin typeface="Gungsuh" pitchFamily="18" charset="-127"/>
                <a:ea typeface="Gungsuh" pitchFamily="18" charset="-127"/>
              </a:rPr>
              <a:t>），以</a:t>
            </a:r>
            <a:r>
              <a:rPr lang="en-US" altLang="zh-TW" sz="2500" u="sng" dirty="0">
                <a:solidFill>
                  <a:schemeClr val="tx1">
                    <a:lumMod val="75000"/>
                    <a:lumOff val="25000"/>
                  </a:schemeClr>
                </a:solidFill>
                <a:latin typeface="Gungsuh" pitchFamily="18" charset="-127"/>
                <a:ea typeface="Gungsuh" pitchFamily="18" charset="-127"/>
              </a:rPr>
              <a:t>30</a:t>
            </a:r>
            <a:r>
              <a:rPr lang="zh-TW" altLang="zh-TW" sz="2500" u="sng" dirty="0">
                <a:solidFill>
                  <a:schemeClr val="tx1">
                    <a:lumMod val="75000"/>
                    <a:lumOff val="25000"/>
                  </a:schemeClr>
                </a:solidFill>
                <a:latin typeface="Gungsuh" pitchFamily="18" charset="-127"/>
                <a:ea typeface="Gungsuh" pitchFamily="18" charset="-127"/>
              </a:rPr>
              <a:t>分為上限，決勝局（第三局）如雙方</a:t>
            </a:r>
            <a:r>
              <a:rPr lang="en-US" altLang="zh-TW" sz="2500" u="sng" dirty="0">
                <a:solidFill>
                  <a:schemeClr val="tx1">
                    <a:lumMod val="75000"/>
                    <a:lumOff val="25000"/>
                  </a:schemeClr>
                </a:solidFill>
                <a:latin typeface="Gungsuh" pitchFamily="18" charset="-127"/>
                <a:ea typeface="Gungsuh" pitchFamily="18" charset="-127"/>
              </a:rPr>
              <a:t>14</a:t>
            </a:r>
            <a:r>
              <a:rPr lang="zh-TW" altLang="zh-TW" sz="2500" u="sng" dirty="0">
                <a:solidFill>
                  <a:schemeClr val="tx1">
                    <a:lumMod val="75000"/>
                    <a:lumOff val="25000"/>
                  </a:schemeClr>
                </a:solidFill>
                <a:latin typeface="Gungsuh" pitchFamily="18" charset="-127"/>
                <a:ea typeface="Gungsuh" pitchFamily="18" charset="-127"/>
              </a:rPr>
              <a:t>分平手，以</a:t>
            </a:r>
            <a:r>
              <a:rPr lang="en-US" altLang="zh-TW" sz="2500" u="sng" dirty="0">
                <a:solidFill>
                  <a:schemeClr val="tx1">
                    <a:lumMod val="75000"/>
                    <a:lumOff val="25000"/>
                  </a:schemeClr>
                </a:solidFill>
                <a:latin typeface="Gungsuh" pitchFamily="18" charset="-127"/>
                <a:ea typeface="Gungsuh" pitchFamily="18" charset="-127"/>
              </a:rPr>
              <a:t>20</a:t>
            </a:r>
            <a:r>
              <a:rPr lang="zh-TW" altLang="zh-TW" sz="2500" u="sng" dirty="0">
                <a:solidFill>
                  <a:schemeClr val="tx1">
                    <a:lumMod val="75000"/>
                    <a:lumOff val="25000"/>
                  </a:schemeClr>
                </a:solidFill>
                <a:latin typeface="Gungsuh" pitchFamily="18" charset="-127"/>
                <a:ea typeface="Gungsuh" pitchFamily="18" charset="-127"/>
              </a:rPr>
              <a:t>分為上限；複賽則皆以先贏兩分者獲勝，比分無上限</a:t>
            </a:r>
            <a:r>
              <a:rPr lang="zh-TW" altLang="en-US" sz="2500" u="sng" dirty="0">
                <a:solidFill>
                  <a:schemeClr val="tx1">
                    <a:lumMod val="75000"/>
                    <a:lumOff val="25000"/>
                  </a:schemeClr>
                </a:solidFill>
                <a:latin typeface="Gungsuh" pitchFamily="18" charset="-127"/>
                <a:ea typeface="Gungsuh" pitchFamily="18" charset="-127"/>
              </a:rPr>
              <a:t>。</a:t>
            </a:r>
            <a:endParaRPr lang="zh-TW" altLang="zh-TW" sz="2500" u="sng" dirty="0">
              <a:solidFill>
                <a:schemeClr val="tx1">
                  <a:lumMod val="75000"/>
                  <a:lumOff val="25000"/>
                </a:schemeClr>
              </a:solidFill>
              <a:latin typeface="Gungsuh" pitchFamily="18" charset="-127"/>
              <a:ea typeface="Gungsuh" pitchFamily="18" charset="-127"/>
            </a:endParaRPr>
          </a:p>
        </p:txBody>
      </p:sp>
      <p:sp>
        <p:nvSpPr>
          <p:cNvPr id="4" name="矩形 3"/>
          <p:cNvSpPr/>
          <p:nvPr/>
        </p:nvSpPr>
        <p:spPr>
          <a:xfrm>
            <a:off x="1042988" y="298450"/>
            <a:ext cx="4032250" cy="862013"/>
          </a:xfrm>
          <a:prstGeom prst="rect">
            <a:avLst/>
          </a:prstGeom>
        </p:spPr>
        <p:txBody>
          <a:bodyPr wrap="none">
            <a:spAutoFit/>
          </a:bodyPr>
          <a:lstStyle/>
          <a:p>
            <a:pPr>
              <a:defRPr/>
            </a:pPr>
            <a:r>
              <a:rPr lang="zh-TW" altLang="en-US" sz="5000" dirty="0">
                <a:solidFill>
                  <a:schemeClr val="accent3">
                    <a:lumMod val="50000"/>
                  </a:schemeClr>
                </a:solidFill>
                <a:latin typeface="Gungsuh" pitchFamily="18" charset="-127"/>
                <a:ea typeface="Gungsuh" pitchFamily="18" charset="-127"/>
              </a:rPr>
              <a:t>排球</a:t>
            </a:r>
            <a:r>
              <a:rPr lang="zh-TW" altLang="zh-TW" sz="5000" dirty="0">
                <a:solidFill>
                  <a:schemeClr val="accent3">
                    <a:lumMod val="50000"/>
                  </a:schemeClr>
                </a:solidFill>
                <a:latin typeface="Gungsuh" pitchFamily="18" charset="-127"/>
                <a:ea typeface="Gungsuh" pitchFamily="18" charset="-127"/>
              </a:rPr>
              <a:t>比賽制度</a:t>
            </a:r>
            <a:endParaRPr lang="zh-TW" altLang="zh-TW" sz="5000" dirty="0">
              <a:solidFill>
                <a:schemeClr val="accent3">
                  <a:lumMod val="50000"/>
                </a:schemeClr>
              </a:solidFill>
              <a:latin typeface="Gungsuh" pitchFamily="18" charset="-127"/>
              <a:ea typeface="Gungsuh" pitchFamily="18" charset="-127"/>
            </a:endParaRPr>
          </a:p>
        </p:txBody>
      </p:sp>
      <p:pic>
        <p:nvPicPr>
          <p:cNvPr id="5" name="圖片 4"/>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xmlns="" val="0"/>
              </a:ext>
            </a:extLst>
          </a:blip>
          <a:srcRect r="50000"/>
          <a:stretch/>
        </p:blipFill>
        <p:spPr>
          <a:xfrm>
            <a:off x="179512" y="11266"/>
            <a:ext cx="885147" cy="1327180"/>
          </a:xfrm>
          <a:prstGeom prst="rect">
            <a:avLst/>
          </a:prstGeom>
          <a:solidFill>
            <a:schemeClr val="accent2"/>
          </a:solidFill>
        </p:spPr>
      </p:pic>
      <p:pic>
        <p:nvPicPr>
          <p:cNvPr id="6" name="圖片 5"/>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xmlns="" val="0"/>
              </a:ext>
            </a:extLst>
          </a:blip>
          <a:srcRect l="50000"/>
          <a:stretch/>
        </p:blipFill>
        <p:spPr>
          <a:xfrm>
            <a:off x="5032750" y="42193"/>
            <a:ext cx="835394" cy="1298575"/>
          </a:xfrm>
          <a:prstGeom prst="rect">
            <a:avLst/>
          </a:prstGeom>
          <a:solidFill>
            <a:schemeClr val="accent2"/>
          </a:solidFill>
        </p:spPr>
      </p:pic>
      <p:pic>
        <p:nvPicPr>
          <p:cNvPr id="20486" name="Picture 2"/>
          <p:cNvPicPr>
            <a:picLocks noChangeAspect="1" noChangeArrowheads="1"/>
          </p:cNvPicPr>
          <p:nvPr/>
        </p:nvPicPr>
        <p:blipFill>
          <a:blip r:embed="rId4" cstate="print"/>
          <a:srcRect/>
          <a:stretch>
            <a:fillRect/>
          </a:stretch>
        </p:blipFill>
        <p:spPr bwMode="auto">
          <a:xfrm>
            <a:off x="138113" y="1322388"/>
            <a:ext cx="725487" cy="738187"/>
          </a:xfrm>
          <a:prstGeom prst="rect">
            <a:avLst/>
          </a:prstGeom>
          <a:noFill/>
          <a:ln w="9525">
            <a:noFill/>
            <a:miter lim="800000"/>
            <a:headEnd/>
            <a:tailEnd/>
          </a:ln>
          <a:effectLst/>
        </p:spPr>
      </p:pic>
      <p:sp>
        <p:nvSpPr>
          <p:cNvPr id="8" name="橢圓 7"/>
          <p:cNvSpPr/>
          <p:nvPr/>
        </p:nvSpPr>
        <p:spPr>
          <a:xfrm>
            <a:off x="539750" y="2205038"/>
            <a:ext cx="144463" cy="173037"/>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橢圓 8"/>
          <p:cNvSpPr/>
          <p:nvPr/>
        </p:nvSpPr>
        <p:spPr>
          <a:xfrm>
            <a:off x="539750" y="3471863"/>
            <a:ext cx="144463" cy="173037"/>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橢圓 9"/>
          <p:cNvSpPr/>
          <p:nvPr/>
        </p:nvSpPr>
        <p:spPr>
          <a:xfrm>
            <a:off x="539750" y="5561013"/>
            <a:ext cx="144463" cy="17145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descr="http://pic2.cxtuku.com/00/04/61/b785e4ddd2d1.jpg"/>
          <p:cNvPicPr>
            <a:picLocks noChangeAspect="1" noChangeArrowheads="1"/>
          </p:cNvPicPr>
          <p:nvPr/>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xmlns="" val="0"/>
              </a:ext>
            </a:extLst>
          </a:blip>
          <a:srcRect l="16048" t="72285" r="14126" b="19595"/>
          <a:stretch/>
        </p:blipFill>
        <p:spPr bwMode="auto">
          <a:xfrm rot="21347358">
            <a:off x="3722612" y="911716"/>
            <a:ext cx="2356113" cy="487227"/>
          </a:xfrm>
          <a:prstGeom prst="rect">
            <a:avLst/>
          </a:prstGeom>
          <a:noFill/>
          <a:extLst>
            <a:ext uri="{909E8E84-426E-40DD-AFC4-6F175D3DCCD1}">
              <a14:hiddenFill xmlns:a14="http://schemas.microsoft.com/office/drawing/2010/main" xmlns="">
                <a:solidFill>
                  <a:srgbClr val="FFFFFF"/>
                </a:solidFill>
              </a14:hiddenFill>
            </a:ext>
          </a:extLst>
        </p:spPr>
      </p:pic>
      <p:sp>
        <p:nvSpPr>
          <p:cNvPr id="3075" name="矩形 3"/>
          <p:cNvSpPr>
            <a:spLocks noChangeArrowheads="1"/>
          </p:cNvSpPr>
          <p:nvPr/>
        </p:nvSpPr>
        <p:spPr bwMode="auto">
          <a:xfrm>
            <a:off x="1331913" y="1673225"/>
            <a:ext cx="8135937"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kumimoji="0" lang="en-US" altLang="zh-TW" sz="2500" dirty="0">
                <a:solidFill>
                  <a:schemeClr val="tx1">
                    <a:lumMod val="65000"/>
                    <a:lumOff val="35000"/>
                  </a:schemeClr>
                </a:solidFill>
                <a:latin typeface="Gungsuh" pitchFamily="18" charset="-127"/>
                <a:ea typeface="Gungsuh" pitchFamily="18" charset="-127"/>
              </a:rPr>
              <a:t>13</a:t>
            </a:r>
            <a:r>
              <a:rPr kumimoji="0" lang="zh-TW" altLang="en-US" sz="2500" dirty="0">
                <a:solidFill>
                  <a:schemeClr val="tx1">
                    <a:lumMod val="65000"/>
                    <a:lumOff val="35000"/>
                  </a:schemeClr>
                </a:solidFill>
                <a:latin typeface="Gungsuh" pitchFamily="18" charset="-127"/>
                <a:ea typeface="Gungsuh" pitchFamily="18" charset="-127"/>
              </a:rPr>
              <a:t>：</a:t>
            </a:r>
            <a:r>
              <a:rPr kumimoji="0" lang="en-US" altLang="zh-TW" sz="2500" dirty="0">
                <a:solidFill>
                  <a:schemeClr val="tx1">
                    <a:lumMod val="65000"/>
                    <a:lumOff val="35000"/>
                  </a:schemeClr>
                </a:solidFill>
                <a:latin typeface="Gungsuh" pitchFamily="18" charset="-127"/>
                <a:ea typeface="Gungsuh" pitchFamily="18" charset="-127"/>
              </a:rPr>
              <a:t>30	</a:t>
            </a:r>
            <a:r>
              <a:rPr kumimoji="0" lang="zh-TW" altLang="en-US" sz="2500" dirty="0">
                <a:solidFill>
                  <a:schemeClr val="tx1">
                    <a:lumMod val="65000"/>
                    <a:lumOff val="35000"/>
                  </a:schemeClr>
                </a:solidFill>
                <a:latin typeface="Gungsuh" pitchFamily="18" charset="-127"/>
                <a:ea typeface="Gungsuh" pitchFamily="18" charset="-127"/>
              </a:rPr>
              <a:t>會議開始、團隊介紹</a:t>
            </a:r>
          </a:p>
          <a:p>
            <a:pPr>
              <a:defRPr/>
            </a:pPr>
            <a:r>
              <a:rPr kumimoji="0" lang="en-US" altLang="zh-TW" sz="2500" dirty="0">
                <a:solidFill>
                  <a:schemeClr val="tx1">
                    <a:lumMod val="65000"/>
                    <a:lumOff val="35000"/>
                  </a:schemeClr>
                </a:solidFill>
                <a:latin typeface="Gungsuh" pitchFamily="18" charset="-127"/>
                <a:ea typeface="Gungsuh" pitchFamily="18" charset="-127"/>
              </a:rPr>
              <a:t>13</a:t>
            </a:r>
            <a:r>
              <a:rPr kumimoji="0" lang="zh-TW" altLang="en-US" sz="2500" dirty="0">
                <a:solidFill>
                  <a:schemeClr val="tx1">
                    <a:lumMod val="65000"/>
                    <a:lumOff val="35000"/>
                  </a:schemeClr>
                </a:solidFill>
                <a:latin typeface="Gungsuh" pitchFamily="18" charset="-127"/>
                <a:ea typeface="Gungsuh" pitchFamily="18" charset="-127"/>
              </a:rPr>
              <a:t>：</a:t>
            </a:r>
            <a:r>
              <a:rPr kumimoji="0" lang="en-US" altLang="zh-TW" sz="2500" dirty="0">
                <a:solidFill>
                  <a:schemeClr val="tx1">
                    <a:lumMod val="65000"/>
                    <a:lumOff val="35000"/>
                  </a:schemeClr>
                </a:solidFill>
                <a:latin typeface="Gungsuh" pitchFamily="18" charset="-127"/>
                <a:ea typeface="Gungsuh" pitchFamily="18" charset="-127"/>
              </a:rPr>
              <a:t>40	</a:t>
            </a:r>
            <a:r>
              <a:rPr kumimoji="0" lang="zh-TW" altLang="en-US" sz="2500" dirty="0">
                <a:solidFill>
                  <a:schemeClr val="tx1">
                    <a:lumMod val="65000"/>
                    <a:lumOff val="35000"/>
                  </a:schemeClr>
                </a:solidFill>
                <a:latin typeface="Gungsuh" pitchFamily="18" charset="-127"/>
                <a:ea typeface="Gungsuh" pitchFamily="18" charset="-127"/>
              </a:rPr>
              <a:t>場地說明（雨備）</a:t>
            </a:r>
          </a:p>
          <a:p>
            <a:pPr>
              <a:defRPr/>
            </a:pPr>
            <a:r>
              <a:rPr kumimoji="0" lang="en-US" altLang="zh-TW" sz="2500" dirty="0">
                <a:solidFill>
                  <a:schemeClr val="tx1">
                    <a:lumMod val="65000"/>
                    <a:lumOff val="35000"/>
                  </a:schemeClr>
                </a:solidFill>
                <a:latin typeface="Gungsuh" pitchFamily="18" charset="-127"/>
                <a:ea typeface="Gungsuh" pitchFamily="18" charset="-127"/>
              </a:rPr>
              <a:t>13</a:t>
            </a:r>
            <a:r>
              <a:rPr kumimoji="0" lang="zh-TW" altLang="en-US" sz="2500" dirty="0">
                <a:solidFill>
                  <a:schemeClr val="tx1">
                    <a:lumMod val="65000"/>
                    <a:lumOff val="35000"/>
                  </a:schemeClr>
                </a:solidFill>
                <a:latin typeface="Gungsuh" pitchFamily="18" charset="-127"/>
                <a:ea typeface="Gungsuh" pitchFamily="18" charset="-127"/>
              </a:rPr>
              <a:t>：</a:t>
            </a:r>
            <a:r>
              <a:rPr kumimoji="0" lang="en-US" altLang="zh-TW" sz="2500" dirty="0">
                <a:solidFill>
                  <a:schemeClr val="tx1">
                    <a:lumMod val="65000"/>
                    <a:lumOff val="35000"/>
                  </a:schemeClr>
                </a:solidFill>
                <a:latin typeface="Gungsuh" pitchFamily="18" charset="-127"/>
                <a:ea typeface="Gungsuh" pitchFamily="18" charset="-127"/>
              </a:rPr>
              <a:t>50	</a:t>
            </a:r>
            <a:r>
              <a:rPr kumimoji="0" lang="zh-TW" altLang="en-US" sz="2500" dirty="0">
                <a:solidFill>
                  <a:schemeClr val="tx1">
                    <a:lumMod val="65000"/>
                    <a:lumOff val="35000"/>
                  </a:schemeClr>
                </a:solidFill>
                <a:latin typeface="Gungsuh" pitchFamily="18" charset="-127"/>
                <a:ea typeface="Gungsuh" pitchFamily="18" charset="-127"/>
              </a:rPr>
              <a:t>各項賽制說明、裁判介紹（雨備）</a:t>
            </a:r>
          </a:p>
          <a:p>
            <a:pPr>
              <a:defRPr/>
            </a:pPr>
            <a:r>
              <a:rPr kumimoji="0" lang="en-US" altLang="zh-TW" sz="2500" dirty="0">
                <a:solidFill>
                  <a:schemeClr val="tx1">
                    <a:lumMod val="65000"/>
                    <a:lumOff val="35000"/>
                  </a:schemeClr>
                </a:solidFill>
                <a:latin typeface="Gungsuh" pitchFamily="18" charset="-127"/>
                <a:ea typeface="Gungsuh" pitchFamily="18" charset="-127"/>
              </a:rPr>
              <a:t>14</a:t>
            </a:r>
            <a:r>
              <a:rPr kumimoji="0" lang="zh-TW" altLang="en-US" sz="2500" dirty="0">
                <a:solidFill>
                  <a:schemeClr val="tx1">
                    <a:lumMod val="65000"/>
                    <a:lumOff val="35000"/>
                  </a:schemeClr>
                </a:solidFill>
                <a:latin typeface="Gungsuh" pitchFamily="18" charset="-127"/>
                <a:ea typeface="Gungsuh" pitchFamily="18" charset="-127"/>
              </a:rPr>
              <a:t>：</a:t>
            </a:r>
            <a:r>
              <a:rPr kumimoji="0" lang="en-US" altLang="zh-TW" sz="2500" dirty="0">
                <a:solidFill>
                  <a:schemeClr val="tx1">
                    <a:lumMod val="65000"/>
                    <a:lumOff val="35000"/>
                  </a:schemeClr>
                </a:solidFill>
                <a:latin typeface="Gungsuh" pitchFamily="18" charset="-127"/>
                <a:ea typeface="Gungsuh" pitchFamily="18" charset="-127"/>
              </a:rPr>
              <a:t>10	</a:t>
            </a:r>
            <a:r>
              <a:rPr kumimoji="0" lang="zh-TW" altLang="en-US" sz="2500" dirty="0">
                <a:solidFill>
                  <a:schemeClr val="tx1">
                    <a:lumMod val="65000"/>
                    <a:lumOff val="35000"/>
                  </a:schemeClr>
                </a:solidFill>
                <a:latin typeface="Gungsuh" pitchFamily="18" charset="-127"/>
                <a:ea typeface="Gungsuh" pitchFamily="18" charset="-127"/>
              </a:rPr>
              <a:t>中場休息</a:t>
            </a:r>
          </a:p>
          <a:p>
            <a:pPr>
              <a:defRPr/>
            </a:pPr>
            <a:r>
              <a:rPr kumimoji="0" lang="en-US" altLang="zh-TW" sz="2500" dirty="0">
                <a:solidFill>
                  <a:schemeClr val="tx1">
                    <a:lumMod val="65000"/>
                    <a:lumOff val="35000"/>
                  </a:schemeClr>
                </a:solidFill>
                <a:latin typeface="Gungsuh" pitchFamily="18" charset="-127"/>
                <a:ea typeface="Gungsuh" pitchFamily="18" charset="-127"/>
              </a:rPr>
              <a:t>14</a:t>
            </a:r>
            <a:r>
              <a:rPr kumimoji="0" lang="zh-TW" altLang="en-US" sz="2500" dirty="0">
                <a:solidFill>
                  <a:schemeClr val="tx1">
                    <a:lumMod val="65000"/>
                    <a:lumOff val="35000"/>
                  </a:schemeClr>
                </a:solidFill>
                <a:latin typeface="Gungsuh" pitchFamily="18" charset="-127"/>
                <a:ea typeface="Gungsuh" pitchFamily="18" charset="-127"/>
              </a:rPr>
              <a:t>：</a:t>
            </a:r>
            <a:r>
              <a:rPr kumimoji="0" lang="en-US" altLang="zh-TW" sz="2500" dirty="0">
                <a:solidFill>
                  <a:schemeClr val="tx1">
                    <a:lumMod val="65000"/>
                    <a:lumOff val="35000"/>
                  </a:schemeClr>
                </a:solidFill>
                <a:latin typeface="Gungsuh" pitchFamily="18" charset="-127"/>
                <a:ea typeface="Gungsuh" pitchFamily="18" charset="-127"/>
              </a:rPr>
              <a:t>20	</a:t>
            </a:r>
            <a:r>
              <a:rPr kumimoji="0" lang="zh-TW" altLang="en-US" sz="2500" dirty="0">
                <a:solidFill>
                  <a:schemeClr val="tx1">
                    <a:lumMod val="65000"/>
                    <a:lumOff val="35000"/>
                  </a:schemeClr>
                </a:solidFill>
                <a:latin typeface="Gungsuh" pitchFamily="18" charset="-127"/>
                <a:ea typeface="Gungsuh" pitchFamily="18" charset="-127"/>
              </a:rPr>
              <a:t>檢入方式說明</a:t>
            </a:r>
          </a:p>
          <a:p>
            <a:pPr>
              <a:defRPr/>
            </a:pPr>
            <a:r>
              <a:rPr kumimoji="0" lang="en-US" altLang="zh-TW" sz="2500" dirty="0">
                <a:solidFill>
                  <a:schemeClr val="tx1">
                    <a:lumMod val="65000"/>
                    <a:lumOff val="35000"/>
                  </a:schemeClr>
                </a:solidFill>
                <a:latin typeface="Gungsuh" pitchFamily="18" charset="-127"/>
                <a:ea typeface="Gungsuh" pitchFamily="18" charset="-127"/>
              </a:rPr>
              <a:t>14</a:t>
            </a:r>
            <a:r>
              <a:rPr kumimoji="0" lang="zh-TW" altLang="en-US" sz="2500" dirty="0">
                <a:solidFill>
                  <a:schemeClr val="tx1">
                    <a:lumMod val="65000"/>
                    <a:lumOff val="35000"/>
                  </a:schemeClr>
                </a:solidFill>
                <a:latin typeface="Gungsuh" pitchFamily="18" charset="-127"/>
                <a:ea typeface="Gungsuh" pitchFamily="18" charset="-127"/>
              </a:rPr>
              <a:t>：</a:t>
            </a:r>
            <a:r>
              <a:rPr kumimoji="0" lang="en-US" altLang="zh-TW" sz="2500" dirty="0">
                <a:solidFill>
                  <a:schemeClr val="tx1">
                    <a:lumMod val="65000"/>
                    <a:lumOff val="35000"/>
                  </a:schemeClr>
                </a:solidFill>
                <a:latin typeface="Gungsuh" pitchFamily="18" charset="-127"/>
                <a:ea typeface="Gungsuh" pitchFamily="18" charset="-127"/>
              </a:rPr>
              <a:t>40	</a:t>
            </a:r>
            <a:r>
              <a:rPr kumimoji="0" lang="zh-TW" altLang="en-US" sz="2500" dirty="0">
                <a:solidFill>
                  <a:schemeClr val="tx1">
                    <a:lumMod val="65000"/>
                    <a:lumOff val="35000"/>
                  </a:schemeClr>
                </a:solidFill>
                <a:latin typeface="Gungsuh" pitchFamily="18" charset="-127"/>
                <a:ea typeface="Gungsuh" pitchFamily="18" charset="-127"/>
              </a:rPr>
              <a:t>報名方式說明</a:t>
            </a:r>
          </a:p>
          <a:p>
            <a:pPr>
              <a:defRPr/>
            </a:pPr>
            <a:r>
              <a:rPr kumimoji="0" lang="en-US" altLang="zh-TW" sz="2500" dirty="0">
                <a:solidFill>
                  <a:schemeClr val="tx1">
                    <a:lumMod val="65000"/>
                    <a:lumOff val="35000"/>
                  </a:schemeClr>
                </a:solidFill>
                <a:latin typeface="Gungsuh" pitchFamily="18" charset="-127"/>
                <a:ea typeface="Gungsuh" pitchFamily="18" charset="-127"/>
              </a:rPr>
              <a:t>14</a:t>
            </a:r>
            <a:r>
              <a:rPr kumimoji="0" lang="zh-TW" altLang="en-US" sz="2500" dirty="0">
                <a:solidFill>
                  <a:schemeClr val="tx1">
                    <a:lumMod val="65000"/>
                    <a:lumOff val="35000"/>
                  </a:schemeClr>
                </a:solidFill>
                <a:latin typeface="Gungsuh" pitchFamily="18" charset="-127"/>
                <a:ea typeface="Gungsuh" pitchFamily="18" charset="-127"/>
              </a:rPr>
              <a:t>：</a:t>
            </a:r>
            <a:r>
              <a:rPr kumimoji="0" lang="en-US" altLang="zh-TW" sz="2500" dirty="0">
                <a:solidFill>
                  <a:schemeClr val="tx1">
                    <a:lumMod val="65000"/>
                    <a:lumOff val="35000"/>
                  </a:schemeClr>
                </a:solidFill>
                <a:latin typeface="Gungsuh" pitchFamily="18" charset="-127"/>
                <a:ea typeface="Gungsuh" pitchFamily="18" charset="-127"/>
              </a:rPr>
              <a:t>50	</a:t>
            </a:r>
            <a:r>
              <a:rPr kumimoji="0" lang="zh-TW" altLang="en-US" sz="2500" dirty="0">
                <a:solidFill>
                  <a:schemeClr val="tx1">
                    <a:lumMod val="65000"/>
                    <a:lumOff val="35000"/>
                  </a:schemeClr>
                </a:solidFill>
                <a:latin typeface="Gungsuh" pitchFamily="18" charset="-127"/>
                <a:ea typeface="Gungsuh" pitchFamily="18" charset="-127"/>
              </a:rPr>
              <a:t>保證金說明</a:t>
            </a:r>
          </a:p>
          <a:p>
            <a:pPr>
              <a:defRPr/>
            </a:pPr>
            <a:r>
              <a:rPr kumimoji="0" lang="en-US" altLang="zh-TW" sz="2500" dirty="0">
                <a:solidFill>
                  <a:schemeClr val="tx1">
                    <a:lumMod val="65000"/>
                    <a:lumOff val="35000"/>
                  </a:schemeClr>
                </a:solidFill>
                <a:latin typeface="Gungsuh" pitchFamily="18" charset="-127"/>
                <a:ea typeface="Gungsuh" pitchFamily="18" charset="-127"/>
              </a:rPr>
              <a:t>15</a:t>
            </a:r>
            <a:r>
              <a:rPr kumimoji="0" lang="zh-TW" altLang="en-US" sz="2500" dirty="0">
                <a:solidFill>
                  <a:schemeClr val="tx1">
                    <a:lumMod val="65000"/>
                    <a:lumOff val="35000"/>
                  </a:schemeClr>
                </a:solidFill>
                <a:latin typeface="Gungsuh" pitchFamily="18" charset="-127"/>
                <a:ea typeface="Gungsuh" pitchFamily="18" charset="-127"/>
              </a:rPr>
              <a:t>：</a:t>
            </a:r>
            <a:r>
              <a:rPr kumimoji="0" lang="en-US" altLang="zh-TW" sz="2500" dirty="0">
                <a:solidFill>
                  <a:schemeClr val="tx1">
                    <a:lumMod val="65000"/>
                    <a:lumOff val="35000"/>
                  </a:schemeClr>
                </a:solidFill>
                <a:latin typeface="Gungsuh" pitchFamily="18" charset="-127"/>
                <a:ea typeface="Gungsuh" pitchFamily="18" charset="-127"/>
              </a:rPr>
              <a:t>00	</a:t>
            </a:r>
            <a:r>
              <a:rPr kumimoji="0" lang="zh-TW" altLang="en-US" sz="2500" dirty="0">
                <a:solidFill>
                  <a:schemeClr val="tx1">
                    <a:lumMod val="65000"/>
                    <a:lumOff val="35000"/>
                  </a:schemeClr>
                </a:solidFill>
                <a:latin typeface="Gungsuh" pitchFamily="18" charset="-127"/>
                <a:ea typeface="Gungsuh" pitchFamily="18" charset="-127"/>
              </a:rPr>
              <a:t>紀念品說明</a:t>
            </a:r>
          </a:p>
          <a:p>
            <a:pPr>
              <a:defRPr/>
            </a:pPr>
            <a:r>
              <a:rPr kumimoji="0" lang="en-US" altLang="zh-TW" sz="2500" dirty="0">
                <a:solidFill>
                  <a:schemeClr val="tx1">
                    <a:lumMod val="65000"/>
                    <a:lumOff val="35000"/>
                  </a:schemeClr>
                </a:solidFill>
                <a:latin typeface="Gungsuh" pitchFamily="18" charset="-127"/>
                <a:ea typeface="Gungsuh" pitchFamily="18" charset="-127"/>
              </a:rPr>
              <a:t>15</a:t>
            </a:r>
            <a:r>
              <a:rPr kumimoji="0" lang="zh-TW" altLang="en-US" sz="2500" dirty="0">
                <a:solidFill>
                  <a:schemeClr val="tx1">
                    <a:lumMod val="65000"/>
                    <a:lumOff val="35000"/>
                  </a:schemeClr>
                </a:solidFill>
                <a:latin typeface="Gungsuh" pitchFamily="18" charset="-127"/>
                <a:ea typeface="Gungsuh" pitchFamily="18" charset="-127"/>
              </a:rPr>
              <a:t>：</a:t>
            </a:r>
            <a:r>
              <a:rPr kumimoji="0" lang="en-US" altLang="zh-TW" sz="2500" dirty="0">
                <a:solidFill>
                  <a:schemeClr val="tx1">
                    <a:lumMod val="65000"/>
                    <a:lumOff val="35000"/>
                  </a:schemeClr>
                </a:solidFill>
                <a:latin typeface="Gungsuh" pitchFamily="18" charset="-127"/>
                <a:ea typeface="Gungsuh" pitchFamily="18" charset="-127"/>
              </a:rPr>
              <a:t>10	</a:t>
            </a:r>
            <a:r>
              <a:rPr kumimoji="0" lang="zh-TW" altLang="en-US" sz="2500" dirty="0">
                <a:solidFill>
                  <a:schemeClr val="tx1">
                    <a:lumMod val="65000"/>
                    <a:lumOff val="35000"/>
                  </a:schemeClr>
                </a:solidFill>
                <a:latin typeface="Gungsuh" pitchFamily="18" charset="-127"/>
                <a:ea typeface="Gungsuh" pitchFamily="18" charset="-127"/>
              </a:rPr>
              <a:t>週邊配套方式－吃、住、保險、交通</a:t>
            </a:r>
          </a:p>
          <a:p>
            <a:pPr>
              <a:defRPr/>
            </a:pPr>
            <a:r>
              <a:rPr kumimoji="0" lang="en-US" altLang="zh-TW" sz="2500" dirty="0">
                <a:solidFill>
                  <a:schemeClr val="tx1">
                    <a:lumMod val="65000"/>
                    <a:lumOff val="35000"/>
                  </a:schemeClr>
                </a:solidFill>
                <a:latin typeface="Gungsuh" pitchFamily="18" charset="-127"/>
                <a:ea typeface="Gungsuh" pitchFamily="18" charset="-127"/>
              </a:rPr>
              <a:t>15</a:t>
            </a:r>
            <a:r>
              <a:rPr kumimoji="0" lang="zh-TW" altLang="en-US" sz="2500" dirty="0">
                <a:solidFill>
                  <a:schemeClr val="tx1">
                    <a:lumMod val="65000"/>
                    <a:lumOff val="35000"/>
                  </a:schemeClr>
                </a:solidFill>
                <a:latin typeface="Gungsuh" pitchFamily="18" charset="-127"/>
                <a:ea typeface="Gungsuh" pitchFamily="18" charset="-127"/>
              </a:rPr>
              <a:t>：</a:t>
            </a:r>
            <a:r>
              <a:rPr kumimoji="0" lang="en-US" altLang="zh-TW" sz="2500" dirty="0">
                <a:solidFill>
                  <a:schemeClr val="tx1">
                    <a:lumMod val="65000"/>
                    <a:lumOff val="35000"/>
                  </a:schemeClr>
                </a:solidFill>
                <a:latin typeface="Gungsuh" pitchFamily="18" charset="-127"/>
                <a:ea typeface="Gungsuh" pitchFamily="18" charset="-127"/>
              </a:rPr>
              <a:t>20	</a:t>
            </a:r>
            <a:r>
              <a:rPr kumimoji="0" lang="zh-TW" altLang="en-US" sz="2500" dirty="0">
                <a:solidFill>
                  <a:schemeClr val="tx1">
                    <a:lumMod val="65000"/>
                    <a:lumOff val="35000"/>
                  </a:schemeClr>
                </a:solidFill>
                <a:latin typeface="Gungsuh" pitchFamily="18" charset="-127"/>
                <a:ea typeface="Gungsuh" pitchFamily="18" charset="-127"/>
              </a:rPr>
              <a:t>臨時動議</a:t>
            </a:r>
          </a:p>
          <a:p>
            <a:pPr>
              <a:defRPr/>
            </a:pPr>
            <a:r>
              <a:rPr kumimoji="0" lang="en-US" altLang="zh-TW" sz="2500" dirty="0">
                <a:solidFill>
                  <a:schemeClr val="tx1">
                    <a:lumMod val="65000"/>
                    <a:lumOff val="35000"/>
                  </a:schemeClr>
                </a:solidFill>
                <a:latin typeface="Gungsuh" pitchFamily="18" charset="-127"/>
                <a:ea typeface="Gungsuh" pitchFamily="18" charset="-127"/>
              </a:rPr>
              <a:t>15</a:t>
            </a:r>
            <a:r>
              <a:rPr kumimoji="0" lang="zh-TW" altLang="en-US" sz="2500" dirty="0">
                <a:solidFill>
                  <a:schemeClr val="tx1">
                    <a:lumMod val="65000"/>
                    <a:lumOff val="35000"/>
                  </a:schemeClr>
                </a:solidFill>
                <a:latin typeface="Gungsuh" pitchFamily="18" charset="-127"/>
                <a:ea typeface="Gungsuh" pitchFamily="18" charset="-127"/>
              </a:rPr>
              <a:t>：</a:t>
            </a:r>
            <a:r>
              <a:rPr kumimoji="0" lang="en-US" altLang="zh-TW" sz="2500" dirty="0">
                <a:solidFill>
                  <a:schemeClr val="tx1">
                    <a:lumMod val="65000"/>
                    <a:lumOff val="35000"/>
                  </a:schemeClr>
                </a:solidFill>
                <a:latin typeface="Gungsuh" pitchFamily="18" charset="-127"/>
                <a:ea typeface="Gungsuh" pitchFamily="18" charset="-127"/>
              </a:rPr>
              <a:t>40	</a:t>
            </a:r>
            <a:r>
              <a:rPr kumimoji="0" lang="zh-TW" altLang="en-US" sz="2500" dirty="0">
                <a:solidFill>
                  <a:schemeClr val="tx1">
                    <a:lumMod val="65000"/>
                    <a:lumOff val="35000"/>
                  </a:schemeClr>
                </a:solidFill>
                <a:latin typeface="Gungsuh" pitchFamily="18" charset="-127"/>
                <a:ea typeface="Gungsuh" pitchFamily="18" charset="-127"/>
              </a:rPr>
              <a:t>盃賽</a:t>
            </a:r>
            <a:r>
              <a:rPr kumimoji="0" lang="en-US" altLang="zh-TW" sz="2500" dirty="0">
                <a:solidFill>
                  <a:schemeClr val="tx1">
                    <a:lumMod val="65000"/>
                    <a:lumOff val="35000"/>
                  </a:schemeClr>
                </a:solidFill>
                <a:latin typeface="Gungsuh" pitchFamily="18" charset="-127"/>
                <a:ea typeface="Gungsuh" pitchFamily="18" charset="-127"/>
              </a:rPr>
              <a:t>Q&amp;A</a:t>
            </a:r>
          </a:p>
          <a:p>
            <a:pPr>
              <a:defRPr/>
            </a:pPr>
            <a:r>
              <a:rPr kumimoji="0" lang="en-US" altLang="zh-TW" sz="2500" dirty="0">
                <a:solidFill>
                  <a:schemeClr val="tx1">
                    <a:lumMod val="65000"/>
                    <a:lumOff val="35000"/>
                  </a:schemeClr>
                </a:solidFill>
                <a:latin typeface="Gungsuh" pitchFamily="18" charset="-127"/>
                <a:ea typeface="Gungsuh" pitchFamily="18" charset="-127"/>
              </a:rPr>
              <a:t>16</a:t>
            </a:r>
            <a:r>
              <a:rPr kumimoji="0" lang="zh-TW" altLang="en-US" sz="2500" dirty="0">
                <a:solidFill>
                  <a:schemeClr val="tx1">
                    <a:lumMod val="65000"/>
                    <a:lumOff val="35000"/>
                  </a:schemeClr>
                </a:solidFill>
                <a:latin typeface="Gungsuh" pitchFamily="18" charset="-127"/>
                <a:ea typeface="Gungsuh" pitchFamily="18" charset="-127"/>
              </a:rPr>
              <a:t>：</a:t>
            </a:r>
            <a:r>
              <a:rPr kumimoji="0" lang="en-US" altLang="zh-TW" sz="2500" dirty="0">
                <a:solidFill>
                  <a:schemeClr val="tx1">
                    <a:lumMod val="65000"/>
                    <a:lumOff val="35000"/>
                  </a:schemeClr>
                </a:solidFill>
                <a:latin typeface="Gungsuh" pitchFamily="18" charset="-127"/>
                <a:ea typeface="Gungsuh" pitchFamily="18" charset="-127"/>
              </a:rPr>
              <a:t>00	</a:t>
            </a:r>
            <a:r>
              <a:rPr kumimoji="0" lang="zh-TW" altLang="en-US" sz="2500" dirty="0">
                <a:solidFill>
                  <a:schemeClr val="tx1">
                    <a:lumMod val="65000"/>
                    <a:lumOff val="35000"/>
                  </a:schemeClr>
                </a:solidFill>
                <a:latin typeface="Gungsuh" pitchFamily="18" charset="-127"/>
                <a:ea typeface="Gungsuh" pitchFamily="18" charset="-127"/>
              </a:rPr>
              <a:t>彈性時間、賦歸</a:t>
            </a:r>
          </a:p>
        </p:txBody>
      </p:sp>
      <p:pic>
        <p:nvPicPr>
          <p:cNvPr id="5" name="圖片 4"/>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xmlns="" val="0"/>
              </a:ext>
            </a:extLst>
          </a:blip>
          <a:stretch>
            <a:fillRect/>
          </a:stretch>
        </p:blipFill>
        <p:spPr>
          <a:xfrm>
            <a:off x="2267744" y="188640"/>
            <a:ext cx="1509654" cy="1131779"/>
          </a:xfrm>
          <a:prstGeom prst="rect">
            <a:avLst/>
          </a:prstGeom>
          <a:solidFill>
            <a:schemeClr val="accent2"/>
          </a:solidFill>
        </p:spPr>
      </p:pic>
      <p:sp>
        <p:nvSpPr>
          <p:cNvPr id="2" name="矩形 1"/>
          <p:cNvSpPr/>
          <p:nvPr/>
        </p:nvSpPr>
        <p:spPr>
          <a:xfrm>
            <a:off x="3478213" y="333375"/>
            <a:ext cx="2749550" cy="860425"/>
          </a:xfrm>
          <a:prstGeom prst="rect">
            <a:avLst/>
          </a:prstGeom>
        </p:spPr>
        <p:txBody>
          <a:bodyPr wrap="none">
            <a:spAutoFit/>
          </a:bodyPr>
          <a:lstStyle/>
          <a:p>
            <a:pPr>
              <a:defRPr/>
            </a:pPr>
            <a:r>
              <a:rPr kumimoji="0" lang="zh-TW" altLang="en-US" sz="5000" dirty="0">
                <a:solidFill>
                  <a:schemeClr val="accent5">
                    <a:lumMod val="50000"/>
                  </a:schemeClr>
                </a:solidFill>
                <a:latin typeface="Gungsuh" pitchFamily="18" charset="-127"/>
                <a:ea typeface="Gungsuh" pitchFamily="18" charset="-127"/>
              </a:rPr>
              <a:t>會議流程</a:t>
            </a:r>
            <a:endParaRPr lang="zh-TW" altLang="en-US" sz="5000" dirty="0">
              <a:solidFill>
                <a:schemeClr val="accent5">
                  <a:lumMod val="50000"/>
                </a:schemeClr>
              </a:solidFill>
            </a:endParaRPr>
          </a:p>
        </p:txBody>
      </p:sp>
      <p:sp>
        <p:nvSpPr>
          <p:cNvPr id="13" name="矩形 12"/>
          <p:cNvSpPr/>
          <p:nvPr/>
        </p:nvSpPr>
        <p:spPr>
          <a:xfrm>
            <a:off x="4249738" y="6194425"/>
            <a:ext cx="4940300" cy="630238"/>
          </a:xfrm>
          <a:prstGeom prst="rect">
            <a:avLst/>
          </a:prstGeom>
        </p:spPr>
        <p:txBody>
          <a:bodyPr wrap="none">
            <a:spAutoFit/>
          </a:bodyPr>
          <a:lstStyle/>
          <a:p>
            <a:pPr>
              <a:defRPr/>
            </a:pPr>
            <a:r>
              <a:rPr lang="en-US" altLang="zh-TW" sz="3500" b="1" dirty="0">
                <a:solidFill>
                  <a:schemeClr val="bg1">
                    <a:lumMod val="75000"/>
                  </a:schemeClr>
                </a:solidFill>
                <a:latin typeface="Niagara Engraved" pitchFamily="82" charset="0"/>
              </a:rPr>
              <a:t>Middle Business Administration Cup  at  NCUE</a:t>
            </a:r>
            <a:endParaRPr lang="zh-TW" altLang="en-US" sz="3500" b="1" dirty="0">
              <a:solidFill>
                <a:schemeClr val="bg1">
                  <a:lumMod val="75000"/>
                </a:schemeClr>
              </a:solidFill>
              <a:latin typeface="Niagara Engraved" pitchFamily="8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4659" y="2060848"/>
            <a:ext cx="7323765" cy="2400657"/>
          </a:xfrm>
          <a:prstGeom prst="rect">
            <a:avLst/>
          </a:prstGeom>
        </p:spPr>
        <p:txBody>
          <a:bodyPr>
            <a:spAutoFit/>
          </a:bodyPr>
          <a:lstStyle/>
          <a:p>
            <a:pPr>
              <a:spcBef>
                <a:spcPts val="1200"/>
              </a:spcBef>
              <a:defRPr/>
            </a:pPr>
            <a:r>
              <a:rPr lang="zh-TW" altLang="zh-TW" sz="2500" dirty="0">
                <a:solidFill>
                  <a:schemeClr val="tx1">
                    <a:lumMod val="75000"/>
                    <a:lumOff val="25000"/>
                  </a:schemeClr>
                </a:solidFill>
              </a:rPr>
              <a:t>雨備賽制：</a:t>
            </a:r>
          </a:p>
          <a:p>
            <a:pPr>
              <a:spcBef>
                <a:spcPts val="1200"/>
              </a:spcBef>
              <a:defRPr/>
            </a:pPr>
            <a:r>
              <a:rPr lang="zh-TW" altLang="zh-TW" sz="2500" dirty="0">
                <a:solidFill>
                  <a:schemeClr val="tx1">
                    <a:lumMod val="75000"/>
                    <a:lumOff val="25000"/>
                  </a:schemeClr>
                </a:solidFill>
              </a:rPr>
              <a:t>預賽採</a:t>
            </a:r>
            <a:r>
              <a:rPr lang="zh-TW" altLang="zh-TW" sz="3000" dirty="0">
                <a:ln>
                  <a:solidFill>
                    <a:schemeClr val="accent6">
                      <a:lumMod val="50000"/>
                    </a:schemeClr>
                  </a:solidFill>
                </a:ln>
                <a:solidFill>
                  <a:schemeClr val="tx1">
                    <a:lumMod val="75000"/>
                    <a:lumOff val="25000"/>
                  </a:schemeClr>
                </a:solidFill>
              </a:rPr>
              <a:t>單敗淘汰制</a:t>
            </a:r>
            <a:r>
              <a:rPr lang="en-US" altLang="zh-TW" sz="3000" dirty="0">
                <a:ln>
                  <a:solidFill>
                    <a:schemeClr val="accent6">
                      <a:lumMod val="50000"/>
                    </a:schemeClr>
                  </a:solidFill>
                </a:ln>
                <a:solidFill>
                  <a:schemeClr val="tx1">
                    <a:lumMod val="75000"/>
                    <a:lumOff val="25000"/>
                  </a:schemeClr>
                </a:solidFill>
              </a:rPr>
              <a:t> </a:t>
            </a:r>
            <a:endParaRPr lang="zh-TW" altLang="zh-TW" sz="3000" dirty="0">
              <a:ln>
                <a:solidFill>
                  <a:schemeClr val="accent6">
                    <a:lumMod val="50000"/>
                  </a:schemeClr>
                </a:solidFill>
              </a:ln>
              <a:solidFill>
                <a:schemeClr val="tx1">
                  <a:lumMod val="75000"/>
                  <a:lumOff val="25000"/>
                </a:schemeClr>
              </a:solidFill>
            </a:endParaRPr>
          </a:p>
          <a:p>
            <a:pPr>
              <a:spcBef>
                <a:spcPts val="1200"/>
              </a:spcBef>
              <a:defRPr/>
            </a:pPr>
            <a:r>
              <a:rPr lang="zh-TW" altLang="zh-TW" sz="2500" dirty="0">
                <a:solidFill>
                  <a:schemeClr val="tx1">
                    <a:lumMod val="75000"/>
                    <a:lumOff val="25000"/>
                  </a:schemeClr>
                </a:solidFill>
              </a:rPr>
              <a:t>每場採落地得分，</a:t>
            </a:r>
            <a:r>
              <a:rPr lang="zh-TW" altLang="zh-TW" sz="2500" u="sng" dirty="0">
                <a:solidFill>
                  <a:schemeClr val="tx1">
                    <a:lumMod val="75000"/>
                    <a:lumOff val="25000"/>
                  </a:schemeClr>
                </a:solidFill>
              </a:rPr>
              <a:t>一局</a:t>
            </a:r>
            <a:r>
              <a:rPr lang="en-US" altLang="zh-TW" sz="2500" u="sng" dirty="0">
                <a:solidFill>
                  <a:schemeClr val="tx1">
                    <a:lumMod val="75000"/>
                    <a:lumOff val="25000"/>
                  </a:schemeClr>
                </a:solidFill>
              </a:rPr>
              <a:t>30</a:t>
            </a:r>
            <a:r>
              <a:rPr lang="zh-TW" altLang="zh-TW" sz="2500" u="sng" dirty="0">
                <a:solidFill>
                  <a:schemeClr val="tx1">
                    <a:lumMod val="75000"/>
                    <a:lumOff val="25000"/>
                  </a:schemeClr>
                </a:solidFill>
              </a:rPr>
              <a:t>分決勝制，</a:t>
            </a:r>
            <a:r>
              <a:rPr lang="en-US" altLang="zh-TW" sz="2500" u="sng" dirty="0">
                <a:solidFill>
                  <a:schemeClr val="tx1">
                    <a:lumMod val="75000"/>
                    <a:lumOff val="25000"/>
                  </a:schemeClr>
                </a:solidFill>
              </a:rPr>
              <a:t>16</a:t>
            </a:r>
            <a:r>
              <a:rPr lang="zh-TW" altLang="zh-TW" sz="2500" u="sng" dirty="0">
                <a:solidFill>
                  <a:schemeClr val="tx1">
                    <a:lumMod val="75000"/>
                    <a:lumOff val="25000"/>
                  </a:schemeClr>
                </a:solidFill>
              </a:rPr>
              <a:t>分換場</a:t>
            </a:r>
          </a:p>
          <a:p>
            <a:pPr>
              <a:defRPr/>
            </a:pPr>
            <a:r>
              <a:rPr lang="zh-TW" altLang="zh-TW" sz="2500" u="sng" dirty="0">
                <a:solidFill>
                  <a:schemeClr val="tx1">
                    <a:lumMod val="75000"/>
                    <a:lumOff val="25000"/>
                  </a:schemeClr>
                </a:solidFill>
              </a:rPr>
              <a:t>預賽雙方如</a:t>
            </a:r>
            <a:r>
              <a:rPr lang="en-US" altLang="zh-TW" sz="2500" u="sng" dirty="0">
                <a:solidFill>
                  <a:schemeClr val="tx1">
                    <a:lumMod val="75000"/>
                    <a:lumOff val="25000"/>
                  </a:schemeClr>
                </a:solidFill>
              </a:rPr>
              <a:t>29</a:t>
            </a:r>
            <a:r>
              <a:rPr lang="zh-TW" altLang="zh-TW" sz="2500" u="sng" dirty="0">
                <a:solidFill>
                  <a:schemeClr val="tx1">
                    <a:lumMod val="75000"/>
                    <a:lumOff val="25000"/>
                  </a:schemeClr>
                </a:solidFill>
              </a:rPr>
              <a:t>分平手</a:t>
            </a:r>
            <a:r>
              <a:rPr lang="en-US" altLang="zh-TW" sz="2500" u="sng" dirty="0">
                <a:solidFill>
                  <a:schemeClr val="tx1">
                    <a:lumMod val="75000"/>
                    <a:lumOff val="25000"/>
                  </a:schemeClr>
                </a:solidFill>
              </a:rPr>
              <a:t>(DEUCE)</a:t>
            </a:r>
            <a:r>
              <a:rPr lang="zh-TW" altLang="zh-TW" sz="2500" u="sng" dirty="0">
                <a:solidFill>
                  <a:schemeClr val="tx1">
                    <a:lumMod val="75000"/>
                    <a:lumOff val="25000"/>
                  </a:schemeClr>
                </a:solidFill>
              </a:rPr>
              <a:t>，以</a:t>
            </a:r>
            <a:r>
              <a:rPr lang="en-US" altLang="zh-TW" sz="2500" u="sng" dirty="0">
                <a:solidFill>
                  <a:schemeClr val="tx1">
                    <a:lumMod val="75000"/>
                    <a:lumOff val="25000"/>
                  </a:schemeClr>
                </a:solidFill>
              </a:rPr>
              <a:t>35</a:t>
            </a:r>
            <a:r>
              <a:rPr lang="zh-TW" altLang="zh-TW" sz="2500" u="sng" dirty="0">
                <a:solidFill>
                  <a:schemeClr val="tx1">
                    <a:lumMod val="75000"/>
                    <a:lumOff val="25000"/>
                  </a:schemeClr>
                </a:solidFill>
              </a:rPr>
              <a:t>分為上限</a:t>
            </a:r>
          </a:p>
          <a:p>
            <a:pPr>
              <a:defRPr/>
            </a:pPr>
            <a:r>
              <a:rPr lang="zh-TW" altLang="zh-TW" sz="2500" dirty="0">
                <a:solidFill>
                  <a:schemeClr val="tx1">
                    <a:lumMod val="75000"/>
                    <a:lumOff val="25000"/>
                  </a:schemeClr>
                </a:solidFill>
              </a:rPr>
              <a:t>複賽沿用一般賽制之規定</a:t>
            </a:r>
            <a:r>
              <a:rPr lang="zh-TW" altLang="en-US" sz="2500" dirty="0">
                <a:solidFill>
                  <a:schemeClr val="tx1">
                    <a:lumMod val="75000"/>
                    <a:lumOff val="25000"/>
                  </a:schemeClr>
                </a:solidFill>
              </a:rPr>
              <a:t>。</a:t>
            </a:r>
            <a:endParaRPr lang="zh-TW" altLang="zh-TW" sz="2500" dirty="0">
              <a:solidFill>
                <a:schemeClr val="tx1">
                  <a:lumMod val="75000"/>
                  <a:lumOff val="25000"/>
                </a:schemeClr>
              </a:solidFill>
            </a:endParaRPr>
          </a:p>
        </p:txBody>
      </p:sp>
      <p:sp>
        <p:nvSpPr>
          <p:cNvPr id="3" name="矩形 2"/>
          <p:cNvSpPr/>
          <p:nvPr/>
        </p:nvSpPr>
        <p:spPr>
          <a:xfrm>
            <a:off x="1042988" y="298450"/>
            <a:ext cx="4032250" cy="862013"/>
          </a:xfrm>
          <a:prstGeom prst="rect">
            <a:avLst/>
          </a:prstGeom>
        </p:spPr>
        <p:txBody>
          <a:bodyPr wrap="none">
            <a:spAutoFit/>
          </a:bodyPr>
          <a:lstStyle/>
          <a:p>
            <a:pPr>
              <a:defRPr/>
            </a:pPr>
            <a:r>
              <a:rPr lang="zh-TW" altLang="en-US" sz="5000" dirty="0">
                <a:solidFill>
                  <a:schemeClr val="accent3">
                    <a:lumMod val="50000"/>
                  </a:schemeClr>
                </a:solidFill>
                <a:latin typeface="Gungsuh" pitchFamily="18" charset="-127"/>
                <a:ea typeface="Gungsuh" pitchFamily="18" charset="-127"/>
              </a:rPr>
              <a:t>排球</a:t>
            </a:r>
            <a:r>
              <a:rPr lang="zh-TW" altLang="zh-TW" sz="5000" dirty="0">
                <a:solidFill>
                  <a:schemeClr val="accent3">
                    <a:lumMod val="50000"/>
                  </a:schemeClr>
                </a:solidFill>
                <a:latin typeface="Gungsuh" pitchFamily="18" charset="-127"/>
                <a:ea typeface="Gungsuh" pitchFamily="18" charset="-127"/>
              </a:rPr>
              <a:t>比賽制度</a:t>
            </a:r>
            <a:endParaRPr lang="zh-TW" altLang="zh-TW" sz="5000" dirty="0">
              <a:solidFill>
                <a:schemeClr val="accent3">
                  <a:lumMod val="50000"/>
                </a:schemeClr>
              </a:solidFill>
              <a:latin typeface="Gungsuh" pitchFamily="18" charset="-127"/>
              <a:ea typeface="Gungsuh" pitchFamily="18" charset="-127"/>
            </a:endParaRPr>
          </a:p>
        </p:txBody>
      </p:sp>
      <p:pic>
        <p:nvPicPr>
          <p:cNvPr id="4" name="圖片 3"/>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xmlns="" val="0"/>
              </a:ext>
            </a:extLst>
          </a:blip>
          <a:srcRect r="50000"/>
          <a:stretch/>
        </p:blipFill>
        <p:spPr>
          <a:xfrm>
            <a:off x="179512" y="11266"/>
            <a:ext cx="885147" cy="1327180"/>
          </a:xfrm>
          <a:prstGeom prst="rect">
            <a:avLst/>
          </a:prstGeom>
          <a:solidFill>
            <a:schemeClr val="accent2"/>
          </a:solidFill>
        </p:spPr>
      </p:pic>
      <p:pic>
        <p:nvPicPr>
          <p:cNvPr id="5" name="圖片 4"/>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xmlns="" val="0"/>
              </a:ext>
            </a:extLst>
          </a:blip>
          <a:srcRect l="50000"/>
          <a:stretch/>
        </p:blipFill>
        <p:spPr>
          <a:xfrm>
            <a:off x="5032750" y="42193"/>
            <a:ext cx="835394" cy="1298575"/>
          </a:xfrm>
          <a:prstGeom prst="rect">
            <a:avLst/>
          </a:prstGeom>
          <a:solidFill>
            <a:schemeClr val="accent2"/>
          </a:solidFill>
        </p:spPr>
      </p:pic>
      <p:pic>
        <p:nvPicPr>
          <p:cNvPr id="21510" name="Picture 2"/>
          <p:cNvPicPr>
            <a:picLocks noChangeAspect="1" noChangeArrowheads="1"/>
          </p:cNvPicPr>
          <p:nvPr/>
        </p:nvPicPr>
        <p:blipFill>
          <a:blip r:embed="rId4" cstate="print"/>
          <a:srcRect/>
          <a:stretch>
            <a:fillRect/>
          </a:stretch>
        </p:blipFill>
        <p:spPr bwMode="auto">
          <a:xfrm>
            <a:off x="390525" y="1898650"/>
            <a:ext cx="725488" cy="738188"/>
          </a:xfrm>
          <a:prstGeom prst="rect">
            <a:avLst/>
          </a:prstGeom>
          <a:noFill/>
          <a:ln w="9525">
            <a:noFill/>
            <a:miter lim="800000"/>
            <a:headEnd/>
            <a:tailEnd/>
          </a:ln>
          <a:effectLst/>
        </p:spPr>
      </p:pic>
      <p:sp>
        <p:nvSpPr>
          <p:cNvPr id="7" name="橢圓 6"/>
          <p:cNvSpPr/>
          <p:nvPr/>
        </p:nvSpPr>
        <p:spPr>
          <a:xfrm>
            <a:off x="900113" y="2824163"/>
            <a:ext cx="142875" cy="173037"/>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橢圓 7"/>
          <p:cNvSpPr/>
          <p:nvPr/>
        </p:nvSpPr>
        <p:spPr>
          <a:xfrm>
            <a:off x="900113" y="3357563"/>
            <a:ext cx="142875" cy="17145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 8"/>
          <p:cNvSpPr/>
          <p:nvPr/>
        </p:nvSpPr>
        <p:spPr>
          <a:xfrm>
            <a:off x="1054100" y="4522788"/>
            <a:ext cx="6902450" cy="1631950"/>
          </a:xfrm>
          <a:prstGeom prst="rect">
            <a:avLst/>
          </a:prstGeom>
        </p:spPr>
        <p:txBody>
          <a:bodyPr>
            <a:spAutoFit/>
          </a:bodyPr>
          <a:lstStyle/>
          <a:p>
            <a:pPr>
              <a:defRPr/>
            </a:pPr>
            <a:r>
              <a:rPr lang="zh-TW" altLang="zh-TW" sz="2500" dirty="0">
                <a:solidFill>
                  <a:schemeClr val="tx1">
                    <a:lumMod val="75000"/>
                    <a:lumOff val="25000"/>
                  </a:schemeClr>
                </a:solidFill>
                <a:latin typeface="Gungsuh" pitchFamily="18" charset="-127"/>
                <a:ea typeface="Gungsuh" pitchFamily="18" charset="-127"/>
              </a:rPr>
              <a:t>全隊需穿著統一服飾，並附前後清楚背號，若無印刷背號，需在胸前及背後貼明顯號碼，自由球員需穿著與其他球員明顯不同之球衣。</a:t>
            </a:r>
            <a:r>
              <a:rPr lang="zh-TW" altLang="zh-TW" sz="2500" u="sng" dirty="0">
                <a:solidFill>
                  <a:schemeClr val="tx1">
                    <a:lumMod val="75000"/>
                    <a:lumOff val="25000"/>
                  </a:schemeClr>
                </a:solidFill>
                <a:latin typeface="Gungsuh" pitchFamily="18" charset="-127"/>
                <a:ea typeface="Gungsuh" pitchFamily="18" charset="-127"/>
              </a:rPr>
              <a:t>選手背號以當天登錄為主。</a:t>
            </a:r>
          </a:p>
        </p:txBody>
      </p:sp>
      <p:sp>
        <p:nvSpPr>
          <p:cNvPr id="10" name="橢圓 9"/>
          <p:cNvSpPr/>
          <p:nvPr/>
        </p:nvSpPr>
        <p:spPr>
          <a:xfrm>
            <a:off x="900113" y="4697413"/>
            <a:ext cx="142875" cy="17145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42988" y="298450"/>
            <a:ext cx="4032250" cy="862013"/>
          </a:xfrm>
          <a:prstGeom prst="rect">
            <a:avLst/>
          </a:prstGeom>
        </p:spPr>
        <p:txBody>
          <a:bodyPr wrap="none">
            <a:spAutoFit/>
          </a:bodyPr>
          <a:lstStyle/>
          <a:p>
            <a:pPr>
              <a:defRPr/>
            </a:pPr>
            <a:r>
              <a:rPr lang="zh-TW" altLang="en-US" sz="5000" dirty="0">
                <a:solidFill>
                  <a:schemeClr val="accent4">
                    <a:lumMod val="50000"/>
                  </a:schemeClr>
                </a:solidFill>
                <a:latin typeface="Gungsuh" pitchFamily="18" charset="-127"/>
                <a:ea typeface="Gungsuh" pitchFamily="18" charset="-127"/>
              </a:rPr>
              <a:t>羽球</a:t>
            </a:r>
            <a:r>
              <a:rPr lang="zh-TW" altLang="zh-TW" sz="5000" dirty="0">
                <a:solidFill>
                  <a:schemeClr val="accent4">
                    <a:lumMod val="50000"/>
                  </a:schemeClr>
                </a:solidFill>
                <a:latin typeface="Gungsuh" pitchFamily="18" charset="-127"/>
                <a:ea typeface="Gungsuh" pitchFamily="18" charset="-127"/>
              </a:rPr>
              <a:t>比賽制度</a:t>
            </a:r>
            <a:endParaRPr lang="zh-TW" altLang="zh-TW" sz="5000" dirty="0">
              <a:solidFill>
                <a:schemeClr val="accent4">
                  <a:lumMod val="50000"/>
                </a:schemeClr>
              </a:solidFill>
              <a:latin typeface="Gungsuh" pitchFamily="18" charset="-127"/>
              <a:ea typeface="Gungsuh" pitchFamily="18" charset="-127"/>
            </a:endParaRPr>
          </a:p>
        </p:txBody>
      </p:sp>
      <p:pic>
        <p:nvPicPr>
          <p:cNvPr id="4" name="圖片 3"/>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xmlns="" val="0"/>
              </a:ext>
            </a:extLst>
          </a:blip>
          <a:srcRect r="50000"/>
          <a:stretch/>
        </p:blipFill>
        <p:spPr>
          <a:xfrm>
            <a:off x="179512" y="11266"/>
            <a:ext cx="885147" cy="1327180"/>
          </a:xfrm>
          <a:prstGeom prst="rect">
            <a:avLst/>
          </a:prstGeom>
          <a:solidFill>
            <a:schemeClr val="accent2"/>
          </a:solidFill>
        </p:spPr>
      </p:pic>
      <p:pic>
        <p:nvPicPr>
          <p:cNvPr id="5" name="圖片 4"/>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xmlns="" val="0"/>
              </a:ext>
            </a:extLst>
          </a:blip>
          <a:srcRect l="50000"/>
          <a:stretch/>
        </p:blipFill>
        <p:spPr>
          <a:xfrm>
            <a:off x="5032750" y="42193"/>
            <a:ext cx="835394" cy="1298575"/>
          </a:xfrm>
          <a:prstGeom prst="rect">
            <a:avLst/>
          </a:prstGeom>
          <a:solidFill>
            <a:schemeClr val="accent2"/>
          </a:solidFill>
        </p:spPr>
      </p:pic>
      <p:sp>
        <p:nvSpPr>
          <p:cNvPr id="6" name="矩形 5"/>
          <p:cNvSpPr/>
          <p:nvPr/>
        </p:nvSpPr>
        <p:spPr>
          <a:xfrm>
            <a:off x="827584" y="1939766"/>
            <a:ext cx="7416824" cy="3170099"/>
          </a:xfrm>
          <a:prstGeom prst="rect">
            <a:avLst/>
          </a:prstGeom>
        </p:spPr>
        <p:txBody>
          <a:bodyPr>
            <a:spAutoFit/>
          </a:bodyPr>
          <a:lstStyle/>
          <a:p>
            <a:pPr>
              <a:spcBef>
                <a:spcPts val="1200"/>
              </a:spcBef>
              <a:defRPr/>
            </a:pPr>
            <a:r>
              <a:rPr lang="zh-TW" altLang="zh-TW" sz="2500" dirty="0">
                <a:solidFill>
                  <a:schemeClr val="tx1">
                    <a:lumMod val="75000"/>
                    <a:lumOff val="25000"/>
                  </a:schemeClr>
                </a:solidFill>
              </a:rPr>
              <a:t>比賽預賽採</a:t>
            </a:r>
            <a:r>
              <a:rPr lang="zh-TW" altLang="zh-TW" sz="3000" dirty="0">
                <a:ln>
                  <a:solidFill>
                    <a:schemeClr val="accent6">
                      <a:lumMod val="50000"/>
                    </a:schemeClr>
                  </a:solidFill>
                </a:ln>
                <a:solidFill>
                  <a:schemeClr val="tx1">
                    <a:lumMod val="75000"/>
                    <a:lumOff val="25000"/>
                  </a:schemeClr>
                </a:solidFill>
              </a:rPr>
              <a:t>分組循環制</a:t>
            </a:r>
            <a:r>
              <a:rPr lang="zh-TW" altLang="zh-TW" sz="2500" dirty="0">
                <a:solidFill>
                  <a:schemeClr val="tx1">
                    <a:lumMod val="75000"/>
                    <a:lumOff val="25000"/>
                  </a:schemeClr>
                </a:solidFill>
              </a:rPr>
              <a:t>，複賽採</a:t>
            </a:r>
            <a:r>
              <a:rPr lang="zh-TW" altLang="zh-TW" sz="3000" dirty="0">
                <a:ln>
                  <a:solidFill>
                    <a:schemeClr val="accent6">
                      <a:lumMod val="50000"/>
                    </a:schemeClr>
                  </a:solidFill>
                </a:ln>
                <a:solidFill>
                  <a:schemeClr val="tx1">
                    <a:lumMod val="75000"/>
                    <a:lumOff val="25000"/>
                  </a:schemeClr>
                </a:solidFill>
              </a:rPr>
              <a:t>單敗淘汰制</a:t>
            </a:r>
            <a:r>
              <a:rPr lang="zh-TW" altLang="zh-TW" sz="2500" dirty="0">
                <a:solidFill>
                  <a:schemeClr val="tx1">
                    <a:lumMod val="75000"/>
                    <a:lumOff val="25000"/>
                  </a:schemeClr>
                </a:solidFill>
              </a:rPr>
              <a:t>。</a:t>
            </a:r>
          </a:p>
          <a:p>
            <a:pPr>
              <a:spcBef>
                <a:spcPts val="1200"/>
              </a:spcBef>
              <a:defRPr/>
            </a:pPr>
            <a:r>
              <a:rPr lang="zh-TW" altLang="zh-TW" sz="2500" dirty="0">
                <a:solidFill>
                  <a:schemeClr val="tx1">
                    <a:lumMod val="75000"/>
                    <a:lumOff val="25000"/>
                  </a:schemeClr>
                </a:solidFill>
              </a:rPr>
              <a:t>每場球賽採五點制</a:t>
            </a:r>
            <a:r>
              <a:rPr lang="en-US" altLang="zh-TW" sz="2500" dirty="0">
                <a:solidFill>
                  <a:schemeClr val="tx1">
                    <a:lumMod val="75000"/>
                    <a:lumOff val="25000"/>
                  </a:schemeClr>
                </a:solidFill>
              </a:rPr>
              <a:t>(</a:t>
            </a:r>
            <a:r>
              <a:rPr lang="zh-TW" altLang="zh-TW" sz="2500" dirty="0">
                <a:solidFill>
                  <a:schemeClr val="tx1">
                    <a:lumMod val="75000"/>
                    <a:lumOff val="25000"/>
                  </a:schemeClr>
                </a:solidFill>
              </a:rPr>
              <a:t>依序為男單、女單、男雙、女雙、混雙），</a:t>
            </a:r>
            <a:r>
              <a:rPr lang="zh-TW" altLang="zh-TW" sz="2500" u="sng" dirty="0">
                <a:solidFill>
                  <a:schemeClr val="tx1">
                    <a:lumMod val="75000"/>
                    <a:lumOff val="25000"/>
                  </a:schemeClr>
                </a:solidFill>
              </a:rPr>
              <a:t>每場比賽每位選手限打一點不得兼點</a:t>
            </a:r>
            <a:r>
              <a:rPr lang="zh-TW" altLang="zh-TW" sz="2500" dirty="0">
                <a:solidFill>
                  <a:schemeClr val="tx1">
                    <a:lumMod val="75000"/>
                    <a:lumOff val="25000"/>
                  </a:schemeClr>
                </a:solidFill>
              </a:rPr>
              <a:t>。</a:t>
            </a:r>
            <a:r>
              <a:rPr lang="en-US" altLang="zh-TW" sz="2500" dirty="0">
                <a:solidFill>
                  <a:schemeClr val="tx1">
                    <a:lumMod val="75000"/>
                    <a:lumOff val="25000"/>
                  </a:schemeClr>
                </a:solidFill>
              </a:rPr>
              <a:t> </a:t>
            </a:r>
            <a:endParaRPr lang="zh-TW" altLang="zh-TW" sz="2500" dirty="0">
              <a:solidFill>
                <a:schemeClr val="tx1">
                  <a:lumMod val="75000"/>
                  <a:lumOff val="25000"/>
                </a:schemeClr>
              </a:solidFill>
            </a:endParaRPr>
          </a:p>
          <a:p>
            <a:pPr>
              <a:spcBef>
                <a:spcPts val="1200"/>
              </a:spcBef>
              <a:defRPr/>
            </a:pPr>
            <a:r>
              <a:rPr lang="zh-TW" altLang="zh-TW" sz="2500" dirty="0">
                <a:solidFill>
                  <a:schemeClr val="tx1">
                    <a:lumMod val="75000"/>
                    <a:lumOff val="25000"/>
                  </a:schemeClr>
                </a:solidFill>
              </a:rPr>
              <a:t>每點比賽採落地得分制，每點一局</a:t>
            </a:r>
            <a:r>
              <a:rPr lang="en-US" altLang="zh-TW" sz="2500" dirty="0">
                <a:solidFill>
                  <a:schemeClr val="tx1">
                    <a:lumMod val="75000"/>
                    <a:lumOff val="25000"/>
                  </a:schemeClr>
                </a:solidFill>
              </a:rPr>
              <a:t>21</a:t>
            </a:r>
            <a:r>
              <a:rPr lang="zh-TW" altLang="zh-TW" sz="2500" dirty="0">
                <a:solidFill>
                  <a:schemeClr val="tx1">
                    <a:lumMod val="75000"/>
                    <a:lumOff val="25000"/>
                  </a:schemeClr>
                </a:solidFill>
              </a:rPr>
              <a:t>分，</a:t>
            </a:r>
            <a:r>
              <a:rPr lang="en-US" altLang="zh-TW" sz="2500" dirty="0">
                <a:solidFill>
                  <a:schemeClr val="tx1">
                    <a:lumMod val="75000"/>
                    <a:lumOff val="25000"/>
                  </a:schemeClr>
                </a:solidFill>
              </a:rPr>
              <a:t>11</a:t>
            </a:r>
            <a:r>
              <a:rPr lang="zh-TW" altLang="zh-TW" sz="2500" dirty="0">
                <a:solidFill>
                  <a:schemeClr val="tx1">
                    <a:lumMod val="75000"/>
                    <a:lumOff val="25000"/>
                  </a:schemeClr>
                </a:solidFill>
              </a:rPr>
              <a:t>分換場，一局定勝負。如有</a:t>
            </a:r>
            <a:r>
              <a:rPr lang="en-US" altLang="zh-TW" sz="2500" dirty="0">
                <a:solidFill>
                  <a:schemeClr val="tx1">
                    <a:lumMod val="75000"/>
                    <a:lumOff val="25000"/>
                  </a:schemeClr>
                </a:solidFill>
              </a:rPr>
              <a:t>20</a:t>
            </a:r>
            <a:r>
              <a:rPr lang="zh-TW" altLang="zh-TW" sz="2500" dirty="0">
                <a:solidFill>
                  <a:schemeClr val="tx1">
                    <a:lumMod val="75000"/>
                    <a:lumOff val="25000"/>
                  </a:schemeClr>
                </a:solidFill>
              </a:rPr>
              <a:t>平分的情況，則獲勝一方須連得兩分才算獲勝；如</a:t>
            </a:r>
            <a:r>
              <a:rPr lang="zh-TW" altLang="zh-TW" sz="2500" u="sng" dirty="0">
                <a:solidFill>
                  <a:schemeClr val="tx1">
                    <a:lumMod val="75000"/>
                    <a:lumOff val="25000"/>
                  </a:schemeClr>
                </a:solidFill>
              </a:rPr>
              <a:t>雙方打成</a:t>
            </a:r>
            <a:r>
              <a:rPr lang="en-US" altLang="zh-TW" sz="2500" u="sng" dirty="0">
                <a:solidFill>
                  <a:schemeClr val="tx1">
                    <a:lumMod val="75000"/>
                    <a:lumOff val="25000"/>
                  </a:schemeClr>
                </a:solidFill>
              </a:rPr>
              <a:t>29</a:t>
            </a:r>
            <a:r>
              <a:rPr lang="zh-TW" altLang="zh-TW" sz="2500" u="sng" dirty="0">
                <a:solidFill>
                  <a:schemeClr val="tx1">
                    <a:lumMod val="75000"/>
                    <a:lumOff val="25000"/>
                  </a:schemeClr>
                </a:solidFill>
              </a:rPr>
              <a:t>比</a:t>
            </a:r>
            <a:r>
              <a:rPr lang="en-US" altLang="zh-TW" sz="2500" u="sng" dirty="0">
                <a:solidFill>
                  <a:schemeClr val="tx1">
                    <a:lumMod val="75000"/>
                    <a:lumOff val="25000"/>
                  </a:schemeClr>
                </a:solidFill>
              </a:rPr>
              <a:t>29</a:t>
            </a:r>
            <a:r>
              <a:rPr lang="zh-TW" altLang="zh-TW" sz="2500" u="sng" dirty="0">
                <a:solidFill>
                  <a:schemeClr val="tx1">
                    <a:lumMod val="75000"/>
                    <a:lumOff val="25000"/>
                  </a:schemeClr>
                </a:solidFill>
              </a:rPr>
              <a:t>則率先取得</a:t>
            </a:r>
            <a:r>
              <a:rPr lang="en-US" altLang="zh-TW" sz="2500" u="sng" dirty="0">
                <a:solidFill>
                  <a:schemeClr val="tx1">
                    <a:lumMod val="75000"/>
                    <a:lumOff val="25000"/>
                  </a:schemeClr>
                </a:solidFill>
              </a:rPr>
              <a:t>30</a:t>
            </a:r>
            <a:r>
              <a:rPr lang="zh-TW" altLang="zh-TW" sz="2500" u="sng" dirty="0">
                <a:solidFill>
                  <a:schemeClr val="tx1">
                    <a:lumMod val="75000"/>
                    <a:lumOff val="25000"/>
                  </a:schemeClr>
                </a:solidFill>
              </a:rPr>
              <a:t>分的隊伍獲勝。</a:t>
            </a:r>
          </a:p>
        </p:txBody>
      </p:sp>
      <p:pic>
        <p:nvPicPr>
          <p:cNvPr id="22534" name="Picture 2"/>
          <p:cNvPicPr>
            <a:picLocks noChangeAspect="1" noChangeArrowheads="1"/>
          </p:cNvPicPr>
          <p:nvPr/>
        </p:nvPicPr>
        <p:blipFill>
          <a:blip r:embed="rId4" cstate="print"/>
          <a:srcRect/>
          <a:stretch>
            <a:fillRect/>
          </a:stretch>
        </p:blipFill>
        <p:spPr bwMode="auto">
          <a:xfrm>
            <a:off x="179388" y="1827213"/>
            <a:ext cx="725487" cy="738187"/>
          </a:xfrm>
          <a:prstGeom prst="rect">
            <a:avLst/>
          </a:prstGeom>
          <a:noFill/>
          <a:ln w="9525">
            <a:noFill/>
            <a:miter lim="800000"/>
            <a:headEnd/>
            <a:tailEnd/>
          </a:ln>
          <a:effectLst/>
        </p:spPr>
      </p:pic>
      <p:sp>
        <p:nvSpPr>
          <p:cNvPr id="8" name="橢圓 7"/>
          <p:cNvSpPr/>
          <p:nvPr/>
        </p:nvSpPr>
        <p:spPr>
          <a:xfrm>
            <a:off x="684213" y="2752725"/>
            <a:ext cx="142875" cy="17145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橢圓 8"/>
          <p:cNvSpPr/>
          <p:nvPr/>
        </p:nvSpPr>
        <p:spPr>
          <a:xfrm>
            <a:off x="684213" y="3616325"/>
            <a:ext cx="142875" cy="173038"/>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088" y="4076700"/>
            <a:ext cx="7489825" cy="2170113"/>
          </a:xfrm>
          <a:prstGeom prst="rect">
            <a:avLst/>
          </a:prstGeom>
        </p:spPr>
        <p:txBody>
          <a:bodyPr>
            <a:spAutoFit/>
          </a:bodyPr>
          <a:lstStyle/>
          <a:p>
            <a:pPr>
              <a:spcBef>
                <a:spcPts val="1200"/>
              </a:spcBef>
              <a:defRPr/>
            </a:pPr>
            <a:r>
              <a:rPr lang="zh-TW" altLang="zh-TW" sz="2500" dirty="0">
                <a:solidFill>
                  <a:schemeClr val="tx1">
                    <a:lumMod val="75000"/>
                    <a:lumOff val="25000"/>
                  </a:schemeClr>
                </a:solidFill>
              </a:rPr>
              <a:t>初賽及十六強每場比賽</a:t>
            </a:r>
            <a:r>
              <a:rPr lang="zh-TW" altLang="zh-TW" sz="2500" u="sng" dirty="0">
                <a:solidFill>
                  <a:schemeClr val="tx1">
                    <a:lumMod val="75000"/>
                    <a:lumOff val="25000"/>
                  </a:schemeClr>
                </a:solidFill>
              </a:rPr>
              <a:t>先得</a:t>
            </a:r>
            <a:r>
              <a:rPr lang="en-US" altLang="zh-TW" sz="2500" u="sng" dirty="0">
                <a:solidFill>
                  <a:schemeClr val="tx1">
                    <a:lumMod val="75000"/>
                    <a:lumOff val="25000"/>
                  </a:schemeClr>
                </a:solidFill>
              </a:rPr>
              <a:t>3</a:t>
            </a:r>
            <a:r>
              <a:rPr lang="zh-TW" altLang="zh-TW" sz="2500" u="sng" dirty="0">
                <a:solidFill>
                  <a:schemeClr val="tx1">
                    <a:lumMod val="75000"/>
                    <a:lumOff val="25000"/>
                  </a:schemeClr>
                </a:solidFill>
              </a:rPr>
              <a:t>點之球隊勝出</a:t>
            </a:r>
            <a:r>
              <a:rPr lang="en-US" altLang="zh-TW" sz="2500" u="sng" dirty="0">
                <a:solidFill>
                  <a:schemeClr val="tx1">
                    <a:lumMod val="75000"/>
                    <a:lumOff val="25000"/>
                  </a:schemeClr>
                </a:solidFill>
              </a:rPr>
              <a:t>,</a:t>
            </a:r>
            <a:r>
              <a:rPr lang="zh-TW" altLang="zh-TW" sz="2500" u="sng" dirty="0">
                <a:solidFill>
                  <a:schemeClr val="tx1">
                    <a:lumMod val="75000"/>
                    <a:lumOff val="25000"/>
                  </a:schemeClr>
                </a:solidFill>
              </a:rPr>
              <a:t>但仍須完成剩餘點數之比賽</a:t>
            </a:r>
            <a:r>
              <a:rPr lang="zh-TW" altLang="en-US" sz="2500" dirty="0">
                <a:solidFill>
                  <a:schemeClr val="tx1">
                    <a:lumMod val="75000"/>
                    <a:lumOff val="25000"/>
                  </a:schemeClr>
                </a:solidFill>
              </a:rPr>
              <a:t>，</a:t>
            </a:r>
            <a:r>
              <a:rPr lang="zh-TW" altLang="zh-TW" sz="2500" dirty="0">
                <a:solidFill>
                  <a:schemeClr val="tx1">
                    <a:lumMod val="75000"/>
                    <a:lumOff val="25000"/>
                  </a:schemeClr>
                </a:solidFill>
              </a:rPr>
              <a:t>八強複賽後</a:t>
            </a:r>
            <a:r>
              <a:rPr lang="en-US" altLang="zh-TW" sz="2500" dirty="0">
                <a:solidFill>
                  <a:schemeClr val="tx1">
                    <a:lumMod val="75000"/>
                    <a:lumOff val="25000"/>
                  </a:schemeClr>
                </a:solidFill>
              </a:rPr>
              <a:t>(</a:t>
            </a:r>
            <a:r>
              <a:rPr lang="zh-TW" altLang="zh-TW" sz="2500" dirty="0">
                <a:solidFill>
                  <a:schemeClr val="tx1">
                    <a:lumMod val="75000"/>
                    <a:lumOff val="25000"/>
                  </a:schemeClr>
                </a:solidFill>
              </a:rPr>
              <a:t>含八強賽事</a:t>
            </a:r>
            <a:r>
              <a:rPr lang="en-US" altLang="zh-TW" sz="2500" dirty="0">
                <a:solidFill>
                  <a:schemeClr val="tx1">
                    <a:lumMod val="75000"/>
                    <a:lumOff val="25000"/>
                  </a:schemeClr>
                </a:solidFill>
              </a:rPr>
              <a:t>)</a:t>
            </a:r>
            <a:r>
              <a:rPr lang="zh-TW" altLang="zh-TW" sz="2500" dirty="0">
                <a:solidFill>
                  <a:schemeClr val="tx1">
                    <a:lumMod val="75000"/>
                    <a:lumOff val="25000"/>
                  </a:schemeClr>
                </a:solidFill>
              </a:rPr>
              <a:t>每場比賽先得</a:t>
            </a:r>
            <a:r>
              <a:rPr lang="en-US" altLang="zh-TW" sz="2500" dirty="0">
                <a:solidFill>
                  <a:schemeClr val="tx1">
                    <a:lumMod val="75000"/>
                    <a:lumOff val="25000"/>
                  </a:schemeClr>
                </a:solidFill>
              </a:rPr>
              <a:t>3</a:t>
            </a:r>
            <a:r>
              <a:rPr lang="zh-TW" altLang="zh-TW" sz="2500" dirty="0">
                <a:solidFill>
                  <a:schemeClr val="tx1">
                    <a:lumMod val="75000"/>
                    <a:lumOff val="25000"/>
                  </a:schemeClr>
                </a:solidFill>
              </a:rPr>
              <a:t>點之球隊勝出，並結束該場比賽。</a:t>
            </a:r>
          </a:p>
          <a:p>
            <a:pPr>
              <a:spcBef>
                <a:spcPts val="1200"/>
              </a:spcBef>
              <a:defRPr/>
            </a:pPr>
            <a:r>
              <a:rPr lang="zh-TW" altLang="zh-TW" sz="2500" u="sng" dirty="0">
                <a:solidFill>
                  <a:schemeClr val="tx1">
                    <a:lumMod val="75000"/>
                    <a:lumOff val="25000"/>
                  </a:schemeClr>
                </a:solidFill>
              </a:rPr>
              <a:t>球員一律不得兼點，發現兼點者，全隊一律取消資格，並不得再參與本屆盃賽。</a:t>
            </a:r>
          </a:p>
        </p:txBody>
      </p:sp>
      <p:sp>
        <p:nvSpPr>
          <p:cNvPr id="4" name="矩形 3"/>
          <p:cNvSpPr/>
          <p:nvPr/>
        </p:nvSpPr>
        <p:spPr>
          <a:xfrm>
            <a:off x="827088" y="1557338"/>
            <a:ext cx="7632700" cy="2400300"/>
          </a:xfrm>
          <a:prstGeom prst="rect">
            <a:avLst/>
          </a:prstGeom>
        </p:spPr>
        <p:txBody>
          <a:bodyPr>
            <a:spAutoFit/>
          </a:bodyPr>
          <a:lstStyle/>
          <a:p>
            <a:pPr>
              <a:spcBef>
                <a:spcPts val="600"/>
              </a:spcBef>
              <a:defRPr/>
            </a:pPr>
            <a:r>
              <a:rPr lang="zh-TW" altLang="zh-TW" sz="2500" dirty="0">
                <a:solidFill>
                  <a:schemeClr val="tx1">
                    <a:lumMod val="75000"/>
                    <a:lumOff val="25000"/>
                  </a:schemeClr>
                </a:solidFill>
              </a:rPr>
              <a:t>每組取分組第1(或第一和第二)晉級複賽，如遇同組戰績相同，則比較得失分之商數</a:t>
            </a:r>
            <a:r>
              <a:rPr lang="en-US" altLang="zh-TW" sz="2500" dirty="0">
                <a:solidFill>
                  <a:schemeClr val="tx1">
                    <a:lumMod val="75000"/>
                    <a:lumOff val="25000"/>
                  </a:schemeClr>
                </a:solidFill>
              </a:rPr>
              <a:t>(</a:t>
            </a:r>
            <a:r>
              <a:rPr lang="zh-TW" altLang="zh-TW" sz="2500" dirty="0">
                <a:solidFill>
                  <a:schemeClr val="tx1">
                    <a:lumMod val="75000"/>
                    <a:lumOff val="25000"/>
                  </a:schemeClr>
                </a:solidFill>
              </a:rPr>
              <a:t>總得分</a:t>
            </a:r>
            <a:r>
              <a:rPr lang="en-US" altLang="zh-TW" sz="2500" dirty="0">
                <a:solidFill>
                  <a:schemeClr val="tx1">
                    <a:lumMod val="75000"/>
                    <a:lumOff val="25000"/>
                  </a:schemeClr>
                </a:solidFill>
              </a:rPr>
              <a:t>/</a:t>
            </a:r>
            <a:r>
              <a:rPr lang="zh-TW" altLang="zh-TW" sz="2500" dirty="0">
                <a:solidFill>
                  <a:schemeClr val="tx1">
                    <a:lumMod val="75000"/>
                    <a:lumOff val="25000"/>
                  </a:schemeClr>
                </a:solidFill>
              </a:rPr>
              <a:t>總失分</a:t>
            </a:r>
            <a:r>
              <a:rPr lang="en-US" altLang="zh-TW" sz="2500" dirty="0">
                <a:solidFill>
                  <a:schemeClr val="tx1">
                    <a:lumMod val="75000"/>
                    <a:lumOff val="25000"/>
                  </a:schemeClr>
                </a:solidFill>
              </a:rPr>
              <a:t>)</a:t>
            </a:r>
            <a:r>
              <a:rPr lang="zh-TW" altLang="zh-TW" sz="2500" dirty="0">
                <a:solidFill>
                  <a:schemeClr val="tx1">
                    <a:lumMod val="75000"/>
                    <a:lumOff val="25000"/>
                  </a:schemeClr>
                </a:solidFill>
              </a:rPr>
              <a:t>，商數較大者晉級複賽，若得失分商數仍相同則以雙方之間的對戰紀錄判定，該場比分高者晉級 </a:t>
            </a:r>
            <a:r>
              <a:rPr lang="en-US" altLang="zh-TW" sz="2500" dirty="0">
                <a:solidFill>
                  <a:schemeClr val="tx1">
                    <a:lumMod val="75000"/>
                    <a:lumOff val="25000"/>
                  </a:schemeClr>
                </a:solidFill>
              </a:rPr>
              <a:t>(</a:t>
            </a:r>
            <a:r>
              <a:rPr lang="zh-TW" altLang="zh-TW" sz="2500" dirty="0">
                <a:solidFill>
                  <a:schemeClr val="tx1">
                    <a:lumMod val="75000"/>
                    <a:lumOff val="25000"/>
                  </a:schemeClr>
                </a:solidFill>
              </a:rPr>
              <a:t>如遇同組該循環有比賽場次棄權，則該場次不列入得失分及得失局比較</a:t>
            </a:r>
            <a:r>
              <a:rPr lang="en-US" altLang="zh-TW" sz="2500" dirty="0">
                <a:solidFill>
                  <a:schemeClr val="tx1">
                    <a:lumMod val="75000"/>
                    <a:lumOff val="25000"/>
                  </a:schemeClr>
                </a:solidFill>
              </a:rPr>
              <a:t>)</a:t>
            </a:r>
            <a:r>
              <a:rPr lang="zh-TW" altLang="zh-TW" sz="2500" dirty="0">
                <a:solidFill>
                  <a:schemeClr val="tx1">
                    <a:lumMod val="75000"/>
                    <a:lumOff val="25000"/>
                  </a:schemeClr>
                </a:solidFill>
              </a:rPr>
              <a:t> 。</a:t>
            </a:r>
            <a:endParaRPr lang="zh-TW" altLang="zh-TW" sz="2500" dirty="0">
              <a:solidFill>
                <a:schemeClr val="tx1">
                  <a:lumMod val="75000"/>
                  <a:lumOff val="25000"/>
                </a:schemeClr>
              </a:solidFill>
            </a:endParaRPr>
          </a:p>
        </p:txBody>
      </p:sp>
      <p:sp>
        <p:nvSpPr>
          <p:cNvPr id="5" name="矩形 4"/>
          <p:cNvSpPr/>
          <p:nvPr/>
        </p:nvSpPr>
        <p:spPr>
          <a:xfrm>
            <a:off x="1042988" y="298450"/>
            <a:ext cx="4032250" cy="862013"/>
          </a:xfrm>
          <a:prstGeom prst="rect">
            <a:avLst/>
          </a:prstGeom>
        </p:spPr>
        <p:txBody>
          <a:bodyPr wrap="none">
            <a:spAutoFit/>
          </a:bodyPr>
          <a:lstStyle/>
          <a:p>
            <a:pPr>
              <a:defRPr/>
            </a:pPr>
            <a:r>
              <a:rPr lang="zh-TW" altLang="en-US" sz="5000" dirty="0">
                <a:solidFill>
                  <a:schemeClr val="accent4">
                    <a:lumMod val="50000"/>
                  </a:schemeClr>
                </a:solidFill>
                <a:latin typeface="Gungsuh" pitchFamily="18" charset="-127"/>
                <a:ea typeface="Gungsuh" pitchFamily="18" charset="-127"/>
              </a:rPr>
              <a:t>羽球</a:t>
            </a:r>
            <a:r>
              <a:rPr lang="zh-TW" altLang="zh-TW" sz="5000" dirty="0">
                <a:solidFill>
                  <a:schemeClr val="accent4">
                    <a:lumMod val="50000"/>
                  </a:schemeClr>
                </a:solidFill>
                <a:latin typeface="Gungsuh" pitchFamily="18" charset="-127"/>
                <a:ea typeface="Gungsuh" pitchFamily="18" charset="-127"/>
              </a:rPr>
              <a:t>比賽制度</a:t>
            </a:r>
            <a:endParaRPr lang="zh-TW" altLang="zh-TW" sz="5000" dirty="0">
              <a:solidFill>
                <a:schemeClr val="accent4">
                  <a:lumMod val="50000"/>
                </a:schemeClr>
              </a:solidFill>
              <a:latin typeface="Gungsuh" pitchFamily="18" charset="-127"/>
              <a:ea typeface="Gungsuh" pitchFamily="18" charset="-127"/>
            </a:endParaRPr>
          </a:p>
        </p:txBody>
      </p:sp>
      <p:pic>
        <p:nvPicPr>
          <p:cNvPr id="6" name="圖片 5"/>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xmlns="" val="0"/>
              </a:ext>
            </a:extLst>
          </a:blip>
          <a:srcRect r="50000"/>
          <a:stretch/>
        </p:blipFill>
        <p:spPr>
          <a:xfrm>
            <a:off x="179512" y="11266"/>
            <a:ext cx="885147" cy="1327180"/>
          </a:xfrm>
          <a:prstGeom prst="rect">
            <a:avLst/>
          </a:prstGeom>
          <a:solidFill>
            <a:schemeClr val="accent2"/>
          </a:solidFill>
        </p:spPr>
      </p:pic>
      <p:pic>
        <p:nvPicPr>
          <p:cNvPr id="7" name="圖片 6"/>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xmlns="" val="0"/>
              </a:ext>
            </a:extLst>
          </a:blip>
          <a:srcRect l="50000"/>
          <a:stretch/>
        </p:blipFill>
        <p:spPr>
          <a:xfrm>
            <a:off x="5032750" y="42193"/>
            <a:ext cx="835394" cy="1298575"/>
          </a:xfrm>
          <a:prstGeom prst="rect">
            <a:avLst/>
          </a:prstGeom>
          <a:solidFill>
            <a:schemeClr val="accent2"/>
          </a:solidFill>
        </p:spPr>
      </p:pic>
      <p:pic>
        <p:nvPicPr>
          <p:cNvPr id="23559" name="Picture 2"/>
          <p:cNvPicPr>
            <a:picLocks noChangeAspect="1" noChangeArrowheads="1"/>
          </p:cNvPicPr>
          <p:nvPr/>
        </p:nvPicPr>
        <p:blipFill>
          <a:blip r:embed="rId4" cstate="print"/>
          <a:srcRect/>
          <a:stretch>
            <a:fillRect/>
          </a:stretch>
        </p:blipFill>
        <p:spPr bwMode="auto">
          <a:xfrm>
            <a:off x="179388" y="1412875"/>
            <a:ext cx="725487" cy="738188"/>
          </a:xfrm>
          <a:prstGeom prst="rect">
            <a:avLst/>
          </a:prstGeom>
          <a:noFill/>
          <a:ln w="9525">
            <a:noFill/>
            <a:miter lim="800000"/>
            <a:headEnd/>
            <a:tailEnd/>
          </a:ln>
          <a:effectLst/>
        </p:spPr>
      </p:pic>
      <p:sp>
        <p:nvSpPr>
          <p:cNvPr id="9" name="橢圓 8"/>
          <p:cNvSpPr/>
          <p:nvPr/>
        </p:nvSpPr>
        <p:spPr>
          <a:xfrm>
            <a:off x="611188" y="4264025"/>
            <a:ext cx="144462" cy="173038"/>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橢圓 9"/>
          <p:cNvSpPr/>
          <p:nvPr/>
        </p:nvSpPr>
        <p:spPr>
          <a:xfrm>
            <a:off x="611188" y="5561013"/>
            <a:ext cx="144462" cy="17145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86265" y="1649700"/>
            <a:ext cx="7862199" cy="4515604"/>
          </a:xfrm>
          <a:prstGeom prst="rect">
            <a:avLst/>
          </a:prstGeom>
        </p:spPr>
        <p:txBody>
          <a:bodyPr>
            <a:spAutoFit/>
          </a:bodyPr>
          <a:lstStyle/>
          <a:p>
            <a:pPr>
              <a:spcBef>
                <a:spcPts val="1200"/>
              </a:spcBef>
              <a:defRPr/>
            </a:pPr>
            <a:r>
              <a:rPr lang="zh-TW" altLang="zh-TW" sz="2500" dirty="0">
                <a:solidFill>
                  <a:schemeClr val="tx1">
                    <a:lumMod val="75000"/>
                    <a:lumOff val="25000"/>
                  </a:schemeClr>
                </a:solidFill>
              </a:rPr>
              <a:t>比賽預賽採</a:t>
            </a:r>
            <a:r>
              <a:rPr lang="zh-TW" altLang="zh-TW" sz="3000" dirty="0">
                <a:ln>
                  <a:solidFill>
                    <a:schemeClr val="accent6">
                      <a:lumMod val="50000"/>
                    </a:schemeClr>
                  </a:solidFill>
                </a:ln>
                <a:solidFill>
                  <a:schemeClr val="tx1">
                    <a:lumMod val="75000"/>
                    <a:lumOff val="25000"/>
                  </a:schemeClr>
                </a:solidFill>
              </a:rPr>
              <a:t>分組循環制</a:t>
            </a:r>
            <a:r>
              <a:rPr lang="zh-TW" altLang="zh-TW" sz="2500" dirty="0">
                <a:solidFill>
                  <a:schemeClr val="tx1">
                    <a:lumMod val="75000"/>
                    <a:lumOff val="25000"/>
                  </a:schemeClr>
                </a:solidFill>
              </a:rPr>
              <a:t>，複賽採</a:t>
            </a:r>
            <a:r>
              <a:rPr lang="zh-TW" altLang="zh-TW" sz="3000" dirty="0">
                <a:ln>
                  <a:solidFill>
                    <a:schemeClr val="accent6">
                      <a:lumMod val="50000"/>
                    </a:schemeClr>
                  </a:solidFill>
                </a:ln>
                <a:solidFill>
                  <a:schemeClr val="tx1">
                    <a:lumMod val="75000"/>
                    <a:lumOff val="25000"/>
                  </a:schemeClr>
                </a:solidFill>
              </a:rPr>
              <a:t>單敗淘汰制</a:t>
            </a:r>
            <a:r>
              <a:rPr lang="zh-TW" altLang="zh-TW" sz="2500" dirty="0">
                <a:solidFill>
                  <a:schemeClr val="tx1">
                    <a:lumMod val="75000"/>
                    <a:lumOff val="25000"/>
                  </a:schemeClr>
                </a:solidFill>
              </a:rPr>
              <a:t>。</a:t>
            </a:r>
          </a:p>
          <a:p>
            <a:pPr>
              <a:spcBef>
                <a:spcPts val="1200"/>
              </a:spcBef>
              <a:defRPr/>
            </a:pPr>
            <a:r>
              <a:rPr lang="zh-TW" altLang="zh-TW" sz="2500" dirty="0">
                <a:solidFill>
                  <a:schemeClr val="tx1">
                    <a:lumMod val="75000"/>
                    <a:lumOff val="25000"/>
                  </a:schemeClr>
                </a:solidFill>
              </a:rPr>
              <a:t>每場球賽採五點制</a:t>
            </a:r>
            <a:r>
              <a:rPr lang="en-US" altLang="zh-TW" sz="2500" dirty="0">
                <a:solidFill>
                  <a:schemeClr val="tx1">
                    <a:lumMod val="75000"/>
                    <a:lumOff val="25000"/>
                  </a:schemeClr>
                </a:solidFill>
              </a:rPr>
              <a:t>(</a:t>
            </a:r>
            <a:r>
              <a:rPr lang="zh-TW" altLang="zh-TW" sz="2500" dirty="0">
                <a:solidFill>
                  <a:schemeClr val="tx1">
                    <a:lumMod val="75000"/>
                    <a:lumOff val="25000"/>
                  </a:schemeClr>
                </a:solidFill>
              </a:rPr>
              <a:t>依序為男單、男雙、女單、混雙、男單）</a:t>
            </a:r>
          </a:p>
          <a:p>
            <a:pPr>
              <a:spcBef>
                <a:spcPts val="1200"/>
              </a:spcBef>
              <a:defRPr/>
            </a:pPr>
            <a:r>
              <a:rPr lang="zh-TW" altLang="zh-TW" sz="2500" dirty="0">
                <a:solidFill>
                  <a:schemeClr val="tx1">
                    <a:lumMod val="75000"/>
                    <a:lumOff val="25000"/>
                  </a:schemeClr>
                </a:solidFill>
              </a:rPr>
              <a:t>每點採五戰三勝制，</a:t>
            </a:r>
            <a:r>
              <a:rPr lang="zh-TW" altLang="zh-TW" sz="2500" u="sng" dirty="0">
                <a:solidFill>
                  <a:schemeClr val="tx1">
                    <a:lumMod val="75000"/>
                    <a:lumOff val="25000"/>
                  </a:schemeClr>
                </a:solidFill>
              </a:rPr>
              <a:t>每局</a:t>
            </a:r>
            <a:r>
              <a:rPr lang="en-US" altLang="zh-TW" sz="2500" u="sng" dirty="0">
                <a:solidFill>
                  <a:schemeClr val="tx1">
                    <a:lumMod val="75000"/>
                    <a:lumOff val="25000"/>
                  </a:schemeClr>
                </a:solidFill>
              </a:rPr>
              <a:t>11</a:t>
            </a:r>
            <a:r>
              <a:rPr lang="zh-TW" altLang="zh-TW" sz="2500" u="sng" dirty="0">
                <a:solidFill>
                  <a:schemeClr val="tx1">
                    <a:lumMod val="75000"/>
                    <a:lumOff val="25000"/>
                  </a:schemeClr>
                </a:solidFill>
              </a:rPr>
              <a:t>分，先勝三局為勝，該點比賽不再進行</a:t>
            </a:r>
            <a:r>
              <a:rPr lang="zh-TW" altLang="zh-TW" sz="2500" dirty="0">
                <a:solidFill>
                  <a:schemeClr val="tx1">
                    <a:lumMod val="75000"/>
                    <a:lumOff val="25000"/>
                  </a:schemeClr>
                </a:solidFill>
              </a:rPr>
              <a:t>，預賽、複賽皆需賽完五點。</a:t>
            </a:r>
          </a:p>
          <a:p>
            <a:pPr>
              <a:spcBef>
                <a:spcPts val="1200"/>
              </a:spcBef>
              <a:defRPr/>
            </a:pPr>
            <a:r>
              <a:rPr lang="zh-TW" altLang="zh-TW" sz="2500" dirty="0">
                <a:solidFill>
                  <a:schemeClr val="tx1">
                    <a:lumMod val="75000"/>
                    <a:lumOff val="25000"/>
                  </a:schemeClr>
                </a:solidFill>
              </a:rPr>
              <a:t>每組取分組第1(或第一和第二)晉級複賽，如遇同組戰績相同，則比較得失分之商數</a:t>
            </a:r>
            <a:r>
              <a:rPr lang="en-US" altLang="zh-TW" sz="2500" dirty="0">
                <a:solidFill>
                  <a:schemeClr val="tx1">
                    <a:lumMod val="75000"/>
                    <a:lumOff val="25000"/>
                  </a:schemeClr>
                </a:solidFill>
              </a:rPr>
              <a:t>(</a:t>
            </a:r>
            <a:r>
              <a:rPr lang="zh-TW" altLang="zh-TW" sz="2500" dirty="0">
                <a:solidFill>
                  <a:schemeClr val="tx1">
                    <a:lumMod val="75000"/>
                    <a:lumOff val="25000"/>
                  </a:schemeClr>
                </a:solidFill>
              </a:rPr>
              <a:t>總得分</a:t>
            </a:r>
            <a:r>
              <a:rPr lang="en-US" altLang="zh-TW" sz="2500" dirty="0">
                <a:solidFill>
                  <a:schemeClr val="tx1">
                    <a:lumMod val="75000"/>
                    <a:lumOff val="25000"/>
                  </a:schemeClr>
                </a:solidFill>
              </a:rPr>
              <a:t>/</a:t>
            </a:r>
            <a:r>
              <a:rPr lang="zh-TW" altLang="zh-TW" sz="2500" dirty="0">
                <a:solidFill>
                  <a:schemeClr val="tx1">
                    <a:lumMod val="75000"/>
                    <a:lumOff val="25000"/>
                  </a:schemeClr>
                </a:solidFill>
              </a:rPr>
              <a:t>總失分</a:t>
            </a:r>
            <a:r>
              <a:rPr lang="en-US" altLang="zh-TW" sz="2500" dirty="0">
                <a:solidFill>
                  <a:schemeClr val="tx1">
                    <a:lumMod val="75000"/>
                    <a:lumOff val="25000"/>
                  </a:schemeClr>
                </a:solidFill>
              </a:rPr>
              <a:t>)</a:t>
            </a:r>
            <a:r>
              <a:rPr lang="zh-TW" altLang="zh-TW" sz="2500" dirty="0">
                <a:solidFill>
                  <a:schemeClr val="tx1">
                    <a:lumMod val="75000"/>
                    <a:lumOff val="25000"/>
                  </a:schemeClr>
                </a:solidFill>
              </a:rPr>
              <a:t>，商數較大者晉級複賽，若得失分商數仍相同則以雙方之間的對戰紀錄判定，該場比分高者晉級。</a:t>
            </a:r>
            <a:r>
              <a:rPr lang="en-US" altLang="zh-TW" sz="2500" dirty="0">
                <a:solidFill>
                  <a:schemeClr val="tx1">
                    <a:lumMod val="75000"/>
                    <a:lumOff val="25000"/>
                  </a:schemeClr>
                </a:solidFill>
              </a:rPr>
              <a:t>(</a:t>
            </a:r>
            <a:r>
              <a:rPr lang="zh-TW" altLang="zh-TW" sz="2500" dirty="0">
                <a:solidFill>
                  <a:schemeClr val="tx1">
                    <a:lumMod val="75000"/>
                    <a:lumOff val="25000"/>
                  </a:schemeClr>
                </a:solidFill>
              </a:rPr>
              <a:t>如遇同組該循環有比賽場次棄權，則該場次不列入得失分及得失局比較</a:t>
            </a:r>
            <a:r>
              <a:rPr lang="en-US" altLang="zh-TW" sz="2500" dirty="0">
                <a:solidFill>
                  <a:schemeClr val="tx1">
                    <a:lumMod val="75000"/>
                    <a:lumOff val="25000"/>
                  </a:schemeClr>
                </a:solidFill>
              </a:rPr>
              <a:t>)</a:t>
            </a:r>
            <a:endParaRPr lang="zh-TW" altLang="zh-TW" sz="2500" dirty="0">
              <a:solidFill>
                <a:schemeClr val="tx1">
                  <a:lumMod val="75000"/>
                  <a:lumOff val="25000"/>
                </a:schemeClr>
              </a:solidFill>
            </a:endParaRPr>
          </a:p>
        </p:txBody>
      </p:sp>
      <p:sp>
        <p:nvSpPr>
          <p:cNvPr id="4" name="矩形 3"/>
          <p:cNvSpPr/>
          <p:nvPr/>
        </p:nvSpPr>
        <p:spPr>
          <a:xfrm>
            <a:off x="1042988" y="298450"/>
            <a:ext cx="4032250" cy="862013"/>
          </a:xfrm>
          <a:prstGeom prst="rect">
            <a:avLst/>
          </a:prstGeom>
        </p:spPr>
        <p:txBody>
          <a:bodyPr wrap="none">
            <a:spAutoFit/>
          </a:bodyPr>
          <a:lstStyle/>
          <a:p>
            <a:pPr>
              <a:defRPr/>
            </a:pPr>
            <a:r>
              <a:rPr lang="zh-TW" altLang="en-US" sz="5000" dirty="0">
                <a:solidFill>
                  <a:schemeClr val="accent5">
                    <a:lumMod val="50000"/>
                  </a:schemeClr>
                </a:solidFill>
                <a:latin typeface="Gungsuh" pitchFamily="18" charset="-127"/>
                <a:ea typeface="Gungsuh" pitchFamily="18" charset="-127"/>
              </a:rPr>
              <a:t>桌球</a:t>
            </a:r>
            <a:r>
              <a:rPr lang="zh-TW" altLang="zh-TW" sz="5000" dirty="0">
                <a:solidFill>
                  <a:schemeClr val="accent5">
                    <a:lumMod val="50000"/>
                  </a:schemeClr>
                </a:solidFill>
                <a:latin typeface="Gungsuh" pitchFamily="18" charset="-127"/>
                <a:ea typeface="Gungsuh" pitchFamily="18" charset="-127"/>
              </a:rPr>
              <a:t>比賽制度</a:t>
            </a:r>
            <a:endParaRPr lang="zh-TW" altLang="zh-TW" sz="5000" dirty="0">
              <a:solidFill>
                <a:schemeClr val="accent5">
                  <a:lumMod val="50000"/>
                </a:schemeClr>
              </a:solidFill>
              <a:latin typeface="Gungsuh" pitchFamily="18" charset="-127"/>
              <a:ea typeface="Gungsuh" pitchFamily="18" charset="-127"/>
            </a:endParaRPr>
          </a:p>
        </p:txBody>
      </p:sp>
      <p:pic>
        <p:nvPicPr>
          <p:cNvPr id="5" name="圖片 4"/>
          <p:cNvPicPr/>
          <p:nvPr/>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xmlns="" val="0"/>
              </a:ext>
            </a:extLst>
          </a:blip>
          <a:srcRect r="50000"/>
          <a:stretch/>
        </p:blipFill>
        <p:spPr>
          <a:xfrm>
            <a:off x="179512" y="11266"/>
            <a:ext cx="885147" cy="1327180"/>
          </a:xfrm>
          <a:prstGeom prst="rect">
            <a:avLst/>
          </a:prstGeom>
          <a:solidFill>
            <a:schemeClr val="accent2"/>
          </a:solidFill>
        </p:spPr>
      </p:pic>
      <p:pic>
        <p:nvPicPr>
          <p:cNvPr id="6" name="圖片 5"/>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xmlns="" val="0"/>
              </a:ext>
            </a:extLst>
          </a:blip>
          <a:srcRect l="50000"/>
          <a:stretch/>
        </p:blipFill>
        <p:spPr>
          <a:xfrm>
            <a:off x="5032750" y="42193"/>
            <a:ext cx="835394" cy="1298575"/>
          </a:xfrm>
          <a:prstGeom prst="rect">
            <a:avLst/>
          </a:prstGeom>
          <a:solidFill>
            <a:schemeClr val="accent2"/>
          </a:solidFill>
        </p:spPr>
      </p:pic>
      <p:pic>
        <p:nvPicPr>
          <p:cNvPr id="24582" name="Picture 2"/>
          <p:cNvPicPr>
            <a:picLocks noChangeAspect="1" noChangeArrowheads="1"/>
          </p:cNvPicPr>
          <p:nvPr/>
        </p:nvPicPr>
        <p:blipFill>
          <a:blip r:embed="rId4" cstate="print"/>
          <a:srcRect/>
          <a:stretch>
            <a:fillRect/>
          </a:stretch>
        </p:blipFill>
        <p:spPr bwMode="auto">
          <a:xfrm>
            <a:off x="179388" y="1412875"/>
            <a:ext cx="725487" cy="738188"/>
          </a:xfrm>
          <a:prstGeom prst="rect">
            <a:avLst/>
          </a:prstGeom>
          <a:noFill/>
          <a:ln w="9525">
            <a:noFill/>
            <a:miter lim="800000"/>
            <a:headEnd/>
            <a:tailEnd/>
          </a:ln>
          <a:effectLst/>
        </p:spPr>
      </p:pic>
      <p:sp>
        <p:nvSpPr>
          <p:cNvPr id="9" name="橢圓 8"/>
          <p:cNvSpPr/>
          <p:nvPr/>
        </p:nvSpPr>
        <p:spPr>
          <a:xfrm>
            <a:off x="684213" y="3357563"/>
            <a:ext cx="142875" cy="17145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橢圓 9"/>
          <p:cNvSpPr/>
          <p:nvPr/>
        </p:nvSpPr>
        <p:spPr>
          <a:xfrm>
            <a:off x="684213" y="4264025"/>
            <a:ext cx="142875" cy="173038"/>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矩形 10"/>
          <p:cNvSpPr/>
          <p:nvPr/>
        </p:nvSpPr>
        <p:spPr>
          <a:xfrm>
            <a:off x="911225" y="6049963"/>
            <a:ext cx="7340600" cy="476250"/>
          </a:xfrm>
          <a:prstGeom prst="rect">
            <a:avLst/>
          </a:prstGeom>
        </p:spPr>
        <p:txBody>
          <a:bodyPr>
            <a:spAutoFit/>
          </a:bodyPr>
          <a:lstStyle/>
          <a:p>
            <a:pPr>
              <a:defRPr/>
            </a:pPr>
            <a:r>
              <a:rPr lang="zh-TW" altLang="zh-TW" sz="2500" dirty="0">
                <a:solidFill>
                  <a:schemeClr val="tx1">
                    <a:lumMod val="75000"/>
                    <a:lumOff val="25000"/>
                  </a:schemeClr>
                </a:solidFill>
                <a:latin typeface="Gungsuh" pitchFamily="18" charset="-127"/>
                <a:ea typeface="Gungsuh" pitchFamily="18" charset="-127"/>
              </a:rPr>
              <a:t>比賽過程中選手可要求更換新球，球拍請選手自備</a:t>
            </a:r>
            <a:endParaRPr lang="zh-TW" altLang="zh-TW" sz="2500" dirty="0">
              <a:solidFill>
                <a:schemeClr val="tx1">
                  <a:lumMod val="75000"/>
                  <a:lumOff val="25000"/>
                </a:schemeClr>
              </a:solidFill>
              <a:latin typeface="Gungsuh" pitchFamily="18" charset="-127"/>
              <a:ea typeface="Gungsuh" pitchFamily="18" charset="-127"/>
            </a:endParaRPr>
          </a:p>
        </p:txBody>
      </p:sp>
      <p:sp>
        <p:nvSpPr>
          <p:cNvPr id="12" name="橢圓 11"/>
          <p:cNvSpPr/>
          <p:nvPr/>
        </p:nvSpPr>
        <p:spPr>
          <a:xfrm>
            <a:off x="684213" y="6208713"/>
            <a:ext cx="142875" cy="173037"/>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088" y="1331913"/>
            <a:ext cx="8072437" cy="5170487"/>
          </a:xfrm>
          <a:prstGeom prst="rect">
            <a:avLst/>
          </a:prstGeom>
        </p:spPr>
        <p:txBody>
          <a:bodyPr>
            <a:spAutoFit/>
          </a:bodyPr>
          <a:lstStyle/>
          <a:p>
            <a:pPr>
              <a:spcBef>
                <a:spcPts val="1200"/>
              </a:spcBef>
              <a:defRPr/>
            </a:pPr>
            <a:r>
              <a:rPr lang="zh-TW" altLang="zh-TW" sz="2500" dirty="0">
                <a:solidFill>
                  <a:schemeClr val="tx1">
                    <a:lumMod val="75000"/>
                    <a:lumOff val="25000"/>
                  </a:schemeClr>
                </a:solidFill>
                <a:latin typeface="Gungsuh" pitchFamily="18" charset="-127"/>
                <a:ea typeface="Gungsuh" pitchFamily="18" charset="-127"/>
              </a:rPr>
              <a:t>比賽開始時雙方猜球決定球權，每人發</a:t>
            </a:r>
            <a:r>
              <a:rPr lang="en-US" altLang="zh-TW" sz="2500" dirty="0">
                <a:solidFill>
                  <a:schemeClr val="tx1">
                    <a:lumMod val="75000"/>
                    <a:lumOff val="25000"/>
                  </a:schemeClr>
                </a:solidFill>
                <a:latin typeface="Gungsuh" pitchFamily="18" charset="-127"/>
                <a:ea typeface="Gungsuh" pitchFamily="18" charset="-127"/>
              </a:rPr>
              <a:t>2</a:t>
            </a:r>
            <a:r>
              <a:rPr lang="zh-TW" altLang="zh-TW" sz="2500" dirty="0">
                <a:solidFill>
                  <a:schemeClr val="tx1">
                    <a:lumMod val="75000"/>
                    <a:lumOff val="25000"/>
                  </a:schemeClr>
                </a:solidFill>
                <a:latin typeface="Gungsuh" pitchFamily="18" charset="-127"/>
                <a:ea typeface="Gungsuh" pitchFamily="18" charset="-127"/>
              </a:rPr>
              <a:t>球後交換發球權，若比數</a:t>
            </a:r>
            <a:r>
              <a:rPr lang="en-US" altLang="zh-TW" sz="2500" dirty="0">
                <a:solidFill>
                  <a:schemeClr val="tx1">
                    <a:lumMod val="75000"/>
                    <a:lumOff val="25000"/>
                  </a:schemeClr>
                </a:solidFill>
                <a:latin typeface="Gungsuh" pitchFamily="18" charset="-127"/>
                <a:ea typeface="Gungsuh" pitchFamily="18" charset="-127"/>
              </a:rPr>
              <a:t>10</a:t>
            </a:r>
            <a:r>
              <a:rPr lang="zh-TW" altLang="zh-TW" sz="2500" dirty="0">
                <a:solidFill>
                  <a:schemeClr val="tx1">
                    <a:lumMod val="75000"/>
                    <a:lumOff val="25000"/>
                  </a:schemeClr>
                </a:solidFill>
                <a:latin typeface="Gungsuh" pitchFamily="18" charset="-127"/>
                <a:ea typeface="Gungsuh" pitchFamily="18" charset="-127"/>
              </a:rPr>
              <a:t>：</a:t>
            </a:r>
            <a:r>
              <a:rPr lang="en-US" altLang="zh-TW" sz="2500" dirty="0">
                <a:solidFill>
                  <a:schemeClr val="tx1">
                    <a:lumMod val="75000"/>
                    <a:lumOff val="25000"/>
                  </a:schemeClr>
                </a:solidFill>
                <a:latin typeface="Gungsuh" pitchFamily="18" charset="-127"/>
                <a:ea typeface="Gungsuh" pitchFamily="18" charset="-127"/>
              </a:rPr>
              <a:t>10</a:t>
            </a:r>
            <a:r>
              <a:rPr lang="zh-TW" altLang="zh-TW" sz="2500" dirty="0">
                <a:solidFill>
                  <a:schemeClr val="tx1">
                    <a:lumMod val="75000"/>
                    <a:lumOff val="25000"/>
                  </a:schemeClr>
                </a:solidFill>
                <a:latin typeface="Gungsuh" pitchFamily="18" charset="-127"/>
                <a:ea typeface="Gungsuh" pitchFamily="18" charset="-127"/>
              </a:rPr>
              <a:t>時，每人輪流發</a:t>
            </a:r>
            <a:r>
              <a:rPr lang="en-US" altLang="zh-TW" sz="2500" dirty="0">
                <a:solidFill>
                  <a:schemeClr val="tx1">
                    <a:lumMod val="75000"/>
                    <a:lumOff val="25000"/>
                  </a:schemeClr>
                </a:solidFill>
                <a:latin typeface="Gungsuh" pitchFamily="18" charset="-127"/>
                <a:ea typeface="Gungsuh" pitchFamily="18" charset="-127"/>
              </a:rPr>
              <a:t>1</a:t>
            </a:r>
            <a:r>
              <a:rPr lang="zh-TW" altLang="zh-TW" sz="2500" dirty="0">
                <a:solidFill>
                  <a:schemeClr val="tx1">
                    <a:lumMod val="75000"/>
                    <a:lumOff val="25000"/>
                  </a:schemeClr>
                </a:solidFill>
                <a:latin typeface="Gungsuh" pitchFamily="18" charset="-127"/>
                <a:ea typeface="Gungsuh" pitchFamily="18" charset="-127"/>
              </a:rPr>
              <a:t>球，比賽進行至比數相差</a:t>
            </a:r>
            <a:r>
              <a:rPr lang="en-US" altLang="zh-TW" sz="2500" dirty="0">
                <a:solidFill>
                  <a:schemeClr val="tx1">
                    <a:lumMod val="75000"/>
                    <a:lumOff val="25000"/>
                  </a:schemeClr>
                </a:solidFill>
                <a:latin typeface="Gungsuh" pitchFamily="18" charset="-127"/>
                <a:ea typeface="Gungsuh" pitchFamily="18" charset="-127"/>
              </a:rPr>
              <a:t>2</a:t>
            </a:r>
            <a:r>
              <a:rPr lang="zh-TW" altLang="zh-TW" sz="2500" dirty="0">
                <a:solidFill>
                  <a:schemeClr val="tx1">
                    <a:lumMod val="75000"/>
                    <a:lumOff val="25000"/>
                  </a:schemeClr>
                </a:solidFill>
                <a:latin typeface="Gungsuh" pitchFamily="18" charset="-127"/>
                <a:ea typeface="Gungsuh" pitchFamily="18" charset="-127"/>
              </a:rPr>
              <a:t>分才分勝負。若打至第五局，任何一方得分至</a:t>
            </a:r>
            <a:r>
              <a:rPr lang="en-US" altLang="zh-TW" sz="2500" dirty="0">
                <a:solidFill>
                  <a:schemeClr val="tx1">
                    <a:lumMod val="75000"/>
                    <a:lumOff val="25000"/>
                  </a:schemeClr>
                </a:solidFill>
                <a:latin typeface="Gungsuh" pitchFamily="18" charset="-127"/>
                <a:ea typeface="Gungsuh" pitchFamily="18" charset="-127"/>
              </a:rPr>
              <a:t>5</a:t>
            </a:r>
            <a:r>
              <a:rPr lang="zh-TW" altLang="zh-TW" sz="2500" dirty="0">
                <a:solidFill>
                  <a:schemeClr val="tx1">
                    <a:lumMod val="75000"/>
                    <a:lumOff val="25000"/>
                  </a:schemeClr>
                </a:solidFill>
                <a:latin typeface="Gungsuh" pitchFamily="18" charset="-127"/>
                <a:ea typeface="Gungsuh" pitchFamily="18" charset="-127"/>
              </a:rPr>
              <a:t>分時，雙方交換場地，雙打賽時接發球員亦同時交換。</a:t>
            </a:r>
          </a:p>
          <a:p>
            <a:pPr>
              <a:spcBef>
                <a:spcPts val="600"/>
              </a:spcBef>
              <a:defRPr/>
            </a:pPr>
            <a:r>
              <a:rPr lang="zh-TW" altLang="zh-TW" sz="2500" u="sng" dirty="0">
                <a:solidFill>
                  <a:schemeClr val="tx1">
                    <a:lumMod val="75000"/>
                    <a:lumOff val="25000"/>
                  </a:schemeClr>
                </a:solidFill>
                <a:latin typeface="Gungsuh" pitchFamily="18" charset="-127"/>
                <a:ea typeface="Gungsuh" pitchFamily="18" charset="-127"/>
              </a:rPr>
              <a:t>球員一律不得兼點，發現兼點者，全隊一律取消資格，並不得再參與本屆盃賽</a:t>
            </a:r>
            <a:r>
              <a:rPr lang="zh-TW" altLang="zh-TW" sz="2500" dirty="0">
                <a:solidFill>
                  <a:schemeClr val="tx1">
                    <a:lumMod val="75000"/>
                    <a:lumOff val="25000"/>
                  </a:schemeClr>
                </a:solidFill>
                <a:latin typeface="Gungsuh" pitchFamily="18" charset="-127"/>
                <a:ea typeface="Gungsuh" pitchFamily="18" charset="-127"/>
              </a:rPr>
              <a:t>。</a:t>
            </a:r>
          </a:p>
          <a:p>
            <a:pPr>
              <a:spcBef>
                <a:spcPts val="600"/>
              </a:spcBef>
              <a:defRPr/>
            </a:pPr>
            <a:r>
              <a:rPr lang="zh-TW" altLang="zh-TW" sz="2500" dirty="0">
                <a:solidFill>
                  <a:schemeClr val="tx1">
                    <a:lumMod val="75000"/>
                    <a:lumOff val="25000"/>
                  </a:schemeClr>
                </a:solidFill>
                <a:latin typeface="Gungsuh" pitchFamily="18" charset="-127"/>
                <a:ea typeface="Gungsuh" pitchFamily="18" charset="-127"/>
              </a:rPr>
              <a:t>在人數不足的情況下，得以棄點。若在人數足夠的情況下棄點，該場比賽即以棄權論</a:t>
            </a:r>
            <a:r>
              <a:rPr lang="en-US" altLang="zh-TW" sz="2500" dirty="0">
                <a:solidFill>
                  <a:schemeClr val="tx1">
                    <a:lumMod val="75000"/>
                    <a:lumOff val="25000"/>
                  </a:schemeClr>
                </a:solidFill>
                <a:latin typeface="Gungsuh" pitchFamily="18" charset="-127"/>
                <a:ea typeface="Gungsuh" pitchFamily="18" charset="-127"/>
              </a:rPr>
              <a:t>(5</a:t>
            </a:r>
            <a:r>
              <a:rPr lang="zh-TW" altLang="zh-TW" sz="2500" dirty="0">
                <a:solidFill>
                  <a:schemeClr val="tx1">
                    <a:lumMod val="75000"/>
                    <a:lumOff val="25000"/>
                  </a:schemeClr>
                </a:solidFill>
                <a:latin typeface="Gungsuh" pitchFamily="18" charset="-127"/>
                <a:ea typeface="Gungsuh" pitchFamily="18" charset="-127"/>
              </a:rPr>
              <a:t>：</a:t>
            </a:r>
            <a:r>
              <a:rPr lang="en-US" altLang="zh-TW" sz="2500" dirty="0">
                <a:solidFill>
                  <a:schemeClr val="tx1">
                    <a:lumMod val="75000"/>
                    <a:lumOff val="25000"/>
                  </a:schemeClr>
                </a:solidFill>
                <a:latin typeface="Gungsuh" pitchFamily="18" charset="-127"/>
                <a:ea typeface="Gungsuh" pitchFamily="18" charset="-127"/>
              </a:rPr>
              <a:t>0)</a:t>
            </a:r>
            <a:r>
              <a:rPr lang="zh-TW" altLang="zh-TW" sz="2500" dirty="0">
                <a:solidFill>
                  <a:schemeClr val="tx1">
                    <a:lumMod val="75000"/>
                    <a:lumOff val="25000"/>
                  </a:schemeClr>
                </a:solidFill>
                <a:latin typeface="Gungsuh" pitchFamily="18" charset="-127"/>
                <a:ea typeface="Gungsuh" pitchFamily="18" charset="-127"/>
              </a:rPr>
              <a:t>。</a:t>
            </a:r>
          </a:p>
          <a:p>
            <a:pPr>
              <a:spcBef>
                <a:spcPts val="1200"/>
              </a:spcBef>
              <a:defRPr/>
            </a:pPr>
            <a:r>
              <a:rPr lang="zh-TW" altLang="zh-TW" sz="2500" dirty="0">
                <a:solidFill>
                  <a:schemeClr val="tx1">
                    <a:lumMod val="75000"/>
                    <a:lumOff val="25000"/>
                  </a:schemeClr>
                </a:solidFill>
                <a:latin typeface="Gungsuh" pitchFamily="18" charset="-127"/>
                <a:ea typeface="Gungsuh" pitchFamily="18" charset="-127"/>
              </a:rPr>
              <a:t>參賽球員必須穿著顏色統一運動球衣，但</a:t>
            </a:r>
            <a:r>
              <a:rPr lang="zh-TW" altLang="zh-TW" sz="2500" u="sng" dirty="0">
                <a:solidFill>
                  <a:schemeClr val="tx1">
                    <a:lumMod val="75000"/>
                    <a:lumOff val="25000"/>
                  </a:schemeClr>
                </a:solidFill>
                <a:latin typeface="Gungsuh" pitchFamily="18" charset="-127"/>
                <a:ea typeface="Gungsuh" pitchFamily="18" charset="-127"/>
              </a:rPr>
              <a:t>禁止以橘黃色為主的上衣。</a:t>
            </a:r>
          </a:p>
          <a:p>
            <a:pPr>
              <a:spcBef>
                <a:spcPts val="1200"/>
              </a:spcBef>
              <a:defRPr/>
            </a:pPr>
            <a:r>
              <a:rPr lang="zh-TW" altLang="zh-TW" sz="2500" dirty="0">
                <a:solidFill>
                  <a:schemeClr val="tx1">
                    <a:lumMod val="75000"/>
                    <a:lumOff val="25000"/>
                  </a:schemeClr>
                </a:solidFill>
                <a:latin typeface="Gungsuh" pitchFamily="18" charset="-127"/>
                <a:ea typeface="Gungsuh" pitchFamily="18" charset="-127"/>
              </a:rPr>
              <a:t>暫停：暫停次數為每場一次，每次一分鐘，由場上選手或隊長提出。</a:t>
            </a:r>
          </a:p>
        </p:txBody>
      </p:sp>
      <p:sp>
        <p:nvSpPr>
          <p:cNvPr id="3" name="矩形 2"/>
          <p:cNvSpPr/>
          <p:nvPr/>
        </p:nvSpPr>
        <p:spPr>
          <a:xfrm>
            <a:off x="1042988" y="298450"/>
            <a:ext cx="4032250" cy="862013"/>
          </a:xfrm>
          <a:prstGeom prst="rect">
            <a:avLst/>
          </a:prstGeom>
        </p:spPr>
        <p:txBody>
          <a:bodyPr wrap="none">
            <a:spAutoFit/>
          </a:bodyPr>
          <a:lstStyle/>
          <a:p>
            <a:pPr>
              <a:defRPr/>
            </a:pPr>
            <a:r>
              <a:rPr lang="zh-TW" altLang="en-US" sz="5000" dirty="0">
                <a:solidFill>
                  <a:schemeClr val="accent5">
                    <a:lumMod val="50000"/>
                  </a:schemeClr>
                </a:solidFill>
                <a:latin typeface="Gungsuh" pitchFamily="18" charset="-127"/>
                <a:ea typeface="Gungsuh" pitchFamily="18" charset="-127"/>
              </a:rPr>
              <a:t>桌球</a:t>
            </a:r>
            <a:r>
              <a:rPr lang="zh-TW" altLang="zh-TW" sz="5000" dirty="0">
                <a:solidFill>
                  <a:schemeClr val="accent5">
                    <a:lumMod val="50000"/>
                  </a:schemeClr>
                </a:solidFill>
                <a:latin typeface="Gungsuh" pitchFamily="18" charset="-127"/>
                <a:ea typeface="Gungsuh" pitchFamily="18" charset="-127"/>
              </a:rPr>
              <a:t>比賽制度</a:t>
            </a:r>
            <a:endParaRPr lang="zh-TW" altLang="zh-TW" sz="5000" dirty="0">
              <a:solidFill>
                <a:schemeClr val="accent5">
                  <a:lumMod val="50000"/>
                </a:schemeClr>
              </a:solidFill>
              <a:latin typeface="Gungsuh" pitchFamily="18" charset="-127"/>
              <a:ea typeface="Gungsuh" pitchFamily="18" charset="-127"/>
            </a:endParaRPr>
          </a:p>
        </p:txBody>
      </p:sp>
      <p:pic>
        <p:nvPicPr>
          <p:cNvPr id="4" name="圖片 3"/>
          <p:cNvPicPr/>
          <p:nvPr/>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xmlns="" val="0"/>
              </a:ext>
            </a:extLst>
          </a:blip>
          <a:srcRect r="50000"/>
          <a:stretch/>
        </p:blipFill>
        <p:spPr>
          <a:xfrm>
            <a:off x="179512" y="11266"/>
            <a:ext cx="885147" cy="1327180"/>
          </a:xfrm>
          <a:prstGeom prst="rect">
            <a:avLst/>
          </a:prstGeom>
          <a:solidFill>
            <a:schemeClr val="accent2"/>
          </a:solidFill>
        </p:spPr>
      </p:pic>
      <p:pic>
        <p:nvPicPr>
          <p:cNvPr id="5" name="圖片 4"/>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xmlns="" val="0"/>
              </a:ext>
            </a:extLst>
          </a:blip>
          <a:srcRect l="50000"/>
          <a:stretch/>
        </p:blipFill>
        <p:spPr>
          <a:xfrm>
            <a:off x="5032750" y="42193"/>
            <a:ext cx="835394" cy="1298575"/>
          </a:xfrm>
          <a:prstGeom prst="rect">
            <a:avLst/>
          </a:prstGeom>
          <a:solidFill>
            <a:schemeClr val="accent2"/>
          </a:solidFill>
        </p:spPr>
      </p:pic>
      <p:pic>
        <p:nvPicPr>
          <p:cNvPr id="25606" name="Picture 2"/>
          <p:cNvPicPr>
            <a:picLocks noChangeAspect="1" noChangeArrowheads="1"/>
          </p:cNvPicPr>
          <p:nvPr/>
        </p:nvPicPr>
        <p:blipFill>
          <a:blip r:embed="rId4" cstate="print"/>
          <a:srcRect/>
          <a:stretch>
            <a:fillRect/>
          </a:stretch>
        </p:blipFill>
        <p:spPr bwMode="auto">
          <a:xfrm>
            <a:off x="179388" y="1341438"/>
            <a:ext cx="725487" cy="738187"/>
          </a:xfrm>
          <a:prstGeom prst="rect">
            <a:avLst/>
          </a:prstGeom>
          <a:noFill/>
          <a:ln w="9525">
            <a:noFill/>
            <a:miter lim="800000"/>
            <a:headEnd/>
            <a:tailEnd/>
          </a:ln>
          <a:effectLst/>
        </p:spPr>
      </p:pic>
      <p:sp>
        <p:nvSpPr>
          <p:cNvPr id="7" name="橢圓 6"/>
          <p:cNvSpPr/>
          <p:nvPr/>
        </p:nvSpPr>
        <p:spPr>
          <a:xfrm>
            <a:off x="611188" y="3068638"/>
            <a:ext cx="144462" cy="173037"/>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橢圓 7"/>
          <p:cNvSpPr/>
          <p:nvPr/>
        </p:nvSpPr>
        <p:spPr>
          <a:xfrm>
            <a:off x="611188" y="3976688"/>
            <a:ext cx="144462" cy="173037"/>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橢圓 8"/>
          <p:cNvSpPr/>
          <p:nvPr/>
        </p:nvSpPr>
        <p:spPr>
          <a:xfrm>
            <a:off x="611188" y="4840288"/>
            <a:ext cx="144462" cy="173037"/>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橢圓 9"/>
          <p:cNvSpPr/>
          <p:nvPr/>
        </p:nvSpPr>
        <p:spPr>
          <a:xfrm>
            <a:off x="611188" y="5776913"/>
            <a:ext cx="144462" cy="173037"/>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1628800"/>
            <a:ext cx="8136904" cy="4555093"/>
          </a:xfrm>
          <a:prstGeom prst="rect">
            <a:avLst/>
          </a:prstGeom>
        </p:spPr>
        <p:txBody>
          <a:bodyPr>
            <a:spAutoFit/>
          </a:bodyPr>
          <a:lstStyle/>
          <a:p>
            <a:pPr>
              <a:spcBef>
                <a:spcPts val="1200"/>
              </a:spcBef>
              <a:defRPr/>
            </a:pPr>
            <a:r>
              <a:rPr lang="zh-TW" altLang="zh-TW" sz="2500" dirty="0">
                <a:solidFill>
                  <a:schemeClr val="tx1">
                    <a:lumMod val="75000"/>
                    <a:lumOff val="25000"/>
                  </a:schemeClr>
                </a:solidFill>
                <a:latin typeface="Gungsuh" pitchFamily="18" charset="-127"/>
                <a:ea typeface="Gungsuh" pitchFamily="18" charset="-127"/>
              </a:rPr>
              <a:t>比賽預賽採</a:t>
            </a:r>
            <a:r>
              <a:rPr lang="zh-TW" altLang="zh-TW" sz="3000" dirty="0">
                <a:ln>
                  <a:solidFill>
                    <a:schemeClr val="accent6">
                      <a:lumMod val="50000"/>
                    </a:schemeClr>
                  </a:solidFill>
                </a:ln>
                <a:solidFill>
                  <a:schemeClr val="tx1">
                    <a:lumMod val="75000"/>
                    <a:lumOff val="25000"/>
                  </a:schemeClr>
                </a:solidFill>
                <a:latin typeface="Gungsuh" pitchFamily="18" charset="-127"/>
                <a:ea typeface="Gungsuh" pitchFamily="18" charset="-127"/>
              </a:rPr>
              <a:t>分組循環制</a:t>
            </a:r>
            <a:r>
              <a:rPr lang="zh-TW" altLang="zh-TW" sz="2500" dirty="0">
                <a:solidFill>
                  <a:schemeClr val="tx1">
                    <a:lumMod val="75000"/>
                    <a:lumOff val="25000"/>
                  </a:schemeClr>
                </a:solidFill>
                <a:latin typeface="Gungsuh" pitchFamily="18" charset="-127"/>
                <a:ea typeface="Gungsuh" pitchFamily="18" charset="-127"/>
              </a:rPr>
              <a:t>，複賽採</a:t>
            </a:r>
            <a:r>
              <a:rPr lang="zh-TW" altLang="zh-TW" sz="3000" dirty="0">
                <a:ln>
                  <a:solidFill>
                    <a:schemeClr val="accent6">
                      <a:lumMod val="50000"/>
                    </a:schemeClr>
                  </a:solidFill>
                </a:ln>
                <a:solidFill>
                  <a:schemeClr val="tx1">
                    <a:lumMod val="75000"/>
                    <a:lumOff val="25000"/>
                  </a:schemeClr>
                </a:solidFill>
                <a:latin typeface="Gungsuh" pitchFamily="18" charset="-127"/>
                <a:ea typeface="Gungsuh" pitchFamily="18" charset="-127"/>
              </a:rPr>
              <a:t>單敗淘汰制</a:t>
            </a:r>
            <a:r>
              <a:rPr lang="zh-TW" altLang="zh-TW" sz="2500" dirty="0">
                <a:solidFill>
                  <a:schemeClr val="tx1">
                    <a:lumMod val="75000"/>
                    <a:lumOff val="25000"/>
                  </a:schemeClr>
                </a:solidFill>
                <a:latin typeface="Gungsuh" pitchFamily="18" charset="-127"/>
                <a:ea typeface="Gungsuh" pitchFamily="18" charset="-127"/>
              </a:rPr>
              <a:t>。</a:t>
            </a:r>
          </a:p>
          <a:p>
            <a:pPr>
              <a:spcBef>
                <a:spcPts val="1200"/>
              </a:spcBef>
              <a:defRPr/>
            </a:pPr>
            <a:r>
              <a:rPr lang="zh-TW" altLang="zh-TW" sz="2500" dirty="0">
                <a:solidFill>
                  <a:schemeClr val="tx1">
                    <a:lumMod val="75000"/>
                    <a:lumOff val="25000"/>
                  </a:schemeClr>
                </a:solidFill>
                <a:latin typeface="Gungsuh" pitchFamily="18" charset="-127"/>
                <a:ea typeface="Gungsuh" pitchFamily="18" charset="-127"/>
              </a:rPr>
              <a:t>每場球賽採</a:t>
            </a:r>
            <a:r>
              <a:rPr lang="en-US" altLang="zh-TW" sz="2500" dirty="0">
                <a:solidFill>
                  <a:schemeClr val="tx1">
                    <a:lumMod val="75000"/>
                    <a:lumOff val="25000"/>
                  </a:schemeClr>
                </a:solidFill>
                <a:latin typeface="Gungsuh" pitchFamily="18" charset="-127"/>
                <a:ea typeface="Gungsuh" pitchFamily="18" charset="-127"/>
              </a:rPr>
              <a:t>7</a:t>
            </a:r>
            <a:r>
              <a:rPr lang="zh-TW" altLang="zh-TW" sz="2500" dirty="0">
                <a:solidFill>
                  <a:schemeClr val="tx1">
                    <a:lumMod val="75000"/>
                    <a:lumOff val="25000"/>
                  </a:schemeClr>
                </a:solidFill>
                <a:latin typeface="Gungsuh" pitchFamily="18" charset="-127"/>
                <a:ea typeface="Gungsuh" pitchFamily="18" charset="-127"/>
              </a:rPr>
              <a:t>局制，若比賽進行</a:t>
            </a:r>
            <a:r>
              <a:rPr lang="en-US" altLang="zh-TW" sz="2500" dirty="0">
                <a:solidFill>
                  <a:schemeClr val="tx1">
                    <a:lumMod val="75000"/>
                    <a:lumOff val="25000"/>
                  </a:schemeClr>
                </a:solidFill>
                <a:latin typeface="Gungsuh" pitchFamily="18" charset="-127"/>
                <a:ea typeface="Gungsuh" pitchFamily="18" charset="-127"/>
              </a:rPr>
              <a:t>60</a:t>
            </a:r>
            <a:r>
              <a:rPr lang="zh-TW" altLang="zh-TW" sz="2500" dirty="0">
                <a:solidFill>
                  <a:schemeClr val="tx1">
                    <a:lumMod val="75000"/>
                    <a:lumOff val="25000"/>
                  </a:schemeClr>
                </a:solidFill>
                <a:latin typeface="Gungsuh" pitchFamily="18" charset="-127"/>
                <a:ea typeface="Gungsuh" pitchFamily="18" charset="-127"/>
              </a:rPr>
              <a:t>分鐘尚未打完</a:t>
            </a:r>
            <a:r>
              <a:rPr lang="en-US" altLang="zh-TW" sz="2500" dirty="0">
                <a:solidFill>
                  <a:schemeClr val="tx1">
                    <a:lumMod val="75000"/>
                    <a:lumOff val="25000"/>
                  </a:schemeClr>
                </a:solidFill>
                <a:latin typeface="Gungsuh" pitchFamily="18" charset="-127"/>
                <a:ea typeface="Gungsuh" pitchFamily="18" charset="-127"/>
              </a:rPr>
              <a:t>7</a:t>
            </a:r>
            <a:r>
              <a:rPr lang="zh-TW" altLang="zh-TW" sz="2500" dirty="0">
                <a:solidFill>
                  <a:schemeClr val="tx1">
                    <a:lumMod val="75000"/>
                    <a:lumOff val="25000"/>
                  </a:schemeClr>
                </a:solidFill>
                <a:latin typeface="Gungsuh" pitchFamily="18" charset="-127"/>
                <a:ea typeface="Gungsuh" pitchFamily="18" charset="-127"/>
              </a:rPr>
              <a:t>局，則宣佈當局</a:t>
            </a:r>
            <a:r>
              <a:rPr lang="en-US" altLang="zh-TW" sz="2500" dirty="0">
                <a:solidFill>
                  <a:schemeClr val="tx1">
                    <a:lumMod val="75000"/>
                    <a:lumOff val="25000"/>
                  </a:schemeClr>
                </a:solidFill>
                <a:latin typeface="Gungsuh" pitchFamily="18" charset="-127"/>
                <a:ea typeface="Gungsuh" pitchFamily="18" charset="-127"/>
              </a:rPr>
              <a:t>(</a:t>
            </a:r>
            <a:r>
              <a:rPr lang="zh-TW" altLang="zh-TW" sz="2500" dirty="0">
                <a:solidFill>
                  <a:schemeClr val="tx1">
                    <a:lumMod val="75000"/>
                    <a:lumOff val="25000"/>
                  </a:schemeClr>
                </a:solidFill>
                <a:latin typeface="Gungsuh" pitchFamily="18" charset="-127"/>
                <a:ea typeface="Gungsuh" pitchFamily="18" charset="-127"/>
              </a:rPr>
              <a:t>滿一局</a:t>
            </a:r>
            <a:r>
              <a:rPr lang="en-US" altLang="zh-TW" sz="2500" dirty="0">
                <a:solidFill>
                  <a:schemeClr val="tx1">
                    <a:lumMod val="75000"/>
                    <a:lumOff val="25000"/>
                  </a:schemeClr>
                </a:solidFill>
                <a:latin typeface="Gungsuh" pitchFamily="18" charset="-127"/>
                <a:ea typeface="Gungsuh" pitchFamily="18" charset="-127"/>
              </a:rPr>
              <a:t>)</a:t>
            </a:r>
            <a:r>
              <a:rPr lang="zh-TW" altLang="zh-TW" sz="2500" dirty="0">
                <a:solidFill>
                  <a:schemeClr val="tx1">
                    <a:lumMod val="75000"/>
                    <a:lumOff val="25000"/>
                  </a:schemeClr>
                </a:solidFill>
                <a:latin typeface="Gungsuh" pitchFamily="18" charset="-127"/>
                <a:ea typeface="Gungsuh" pitchFamily="18" charset="-127"/>
              </a:rPr>
              <a:t>打完比賽結束，裁判與大會紀錄於</a:t>
            </a:r>
            <a:r>
              <a:rPr lang="en-US" altLang="zh-TW" sz="2500" dirty="0">
                <a:solidFill>
                  <a:schemeClr val="tx1">
                    <a:lumMod val="75000"/>
                    <a:lumOff val="25000"/>
                  </a:schemeClr>
                </a:solidFill>
                <a:latin typeface="Gungsuh" pitchFamily="18" charset="-127"/>
                <a:ea typeface="Gungsuh" pitchFamily="18" charset="-127"/>
              </a:rPr>
              <a:t>50</a:t>
            </a:r>
            <a:r>
              <a:rPr lang="zh-TW" altLang="zh-TW" sz="2500" dirty="0">
                <a:solidFill>
                  <a:schemeClr val="tx1">
                    <a:lumMod val="75000"/>
                    <a:lumOff val="25000"/>
                  </a:schemeClr>
                </a:solidFill>
                <a:latin typeface="Gungsuh" pitchFamily="18" charset="-127"/>
                <a:ea typeface="Gungsuh" pitchFamily="18" charset="-127"/>
              </a:rPr>
              <a:t>分鐘時會給予提醒。</a:t>
            </a:r>
          </a:p>
          <a:p>
            <a:pPr>
              <a:spcBef>
                <a:spcPts val="1200"/>
              </a:spcBef>
              <a:defRPr/>
            </a:pPr>
            <a:r>
              <a:rPr lang="zh-TW" altLang="zh-TW" sz="2500" dirty="0">
                <a:solidFill>
                  <a:schemeClr val="tx1">
                    <a:lumMod val="75000"/>
                    <a:lumOff val="25000"/>
                  </a:schemeClr>
                </a:solidFill>
                <a:latin typeface="Gungsuh" pitchFamily="18" charset="-127"/>
                <a:ea typeface="Gungsuh" pitchFamily="18" charset="-127"/>
              </a:rPr>
              <a:t>比賽採</a:t>
            </a:r>
            <a:r>
              <a:rPr lang="zh-TW" altLang="zh-TW" sz="3000" dirty="0">
                <a:ln>
                  <a:solidFill>
                    <a:schemeClr val="accent6">
                      <a:lumMod val="50000"/>
                    </a:schemeClr>
                  </a:solidFill>
                </a:ln>
                <a:solidFill>
                  <a:schemeClr val="tx1">
                    <a:lumMod val="75000"/>
                    <a:lumOff val="25000"/>
                  </a:schemeClr>
                </a:solidFill>
                <a:latin typeface="Gungsuh" pitchFamily="18" charset="-127"/>
                <a:ea typeface="Gungsuh" pitchFamily="18" charset="-127"/>
              </a:rPr>
              <a:t>積分制</a:t>
            </a:r>
            <a:r>
              <a:rPr lang="zh-TW" altLang="zh-TW" sz="2500" dirty="0">
                <a:solidFill>
                  <a:schemeClr val="tx1">
                    <a:lumMod val="75000"/>
                    <a:lumOff val="25000"/>
                  </a:schemeClr>
                </a:solidFill>
                <a:latin typeface="Gungsuh" pitchFamily="18" charset="-127"/>
                <a:ea typeface="Gungsuh" pitchFamily="18" charset="-127"/>
              </a:rPr>
              <a:t>。一場比賽分配兩分，勝隊得兩分、負隊及棄權得零分</a:t>
            </a:r>
            <a:r>
              <a:rPr lang="zh-TW" altLang="en-US" sz="2500" dirty="0">
                <a:solidFill>
                  <a:schemeClr val="tx1">
                    <a:lumMod val="75000"/>
                    <a:lumOff val="25000"/>
                  </a:schemeClr>
                </a:solidFill>
                <a:latin typeface="Gungsuh" pitchFamily="18" charset="-127"/>
                <a:ea typeface="Gungsuh" pitchFamily="18" charset="-127"/>
              </a:rPr>
              <a:t>；</a:t>
            </a:r>
            <a:r>
              <a:rPr lang="zh-TW" altLang="zh-TW" sz="2500" dirty="0">
                <a:solidFill>
                  <a:schemeClr val="tx1">
                    <a:lumMod val="75000"/>
                    <a:lumOff val="25000"/>
                  </a:schemeClr>
                </a:solidFill>
                <a:latin typeface="Gungsuh" pitchFamily="18" charset="-127"/>
                <a:ea typeface="Gungsuh" pitchFamily="18" charset="-127"/>
              </a:rPr>
              <a:t>平手時兩隊各得一分。</a:t>
            </a:r>
          </a:p>
          <a:p>
            <a:pPr>
              <a:spcBef>
                <a:spcPts val="1200"/>
              </a:spcBef>
              <a:defRPr/>
            </a:pPr>
            <a:r>
              <a:rPr lang="zh-TW" altLang="zh-TW" sz="2500" dirty="0">
                <a:solidFill>
                  <a:schemeClr val="tx1">
                    <a:lumMod val="75000"/>
                    <a:lumOff val="25000"/>
                  </a:schemeClr>
                </a:solidFill>
                <a:latin typeface="Gungsuh" pitchFamily="18" charset="-127"/>
                <a:ea typeface="Gungsuh" pitchFamily="18" charset="-127"/>
              </a:rPr>
              <a:t>同組中，有兩隊或兩隊以上勝場相同時，一比積分；二比總得分與總失分比值，商數大者晉級；三由大會抽籤決定，參賽隊伍不得有異議。</a:t>
            </a:r>
            <a:r>
              <a:rPr lang="en-US" altLang="zh-TW" sz="2500" dirty="0">
                <a:solidFill>
                  <a:schemeClr val="tx1">
                    <a:lumMod val="75000"/>
                    <a:lumOff val="25000"/>
                  </a:schemeClr>
                </a:solidFill>
                <a:latin typeface="Gungsuh" pitchFamily="18" charset="-127"/>
                <a:ea typeface="Gungsuh" pitchFamily="18" charset="-127"/>
              </a:rPr>
              <a:t>(</a:t>
            </a:r>
            <a:r>
              <a:rPr lang="zh-TW" altLang="zh-TW" sz="2500" dirty="0">
                <a:solidFill>
                  <a:schemeClr val="tx1">
                    <a:lumMod val="75000"/>
                    <a:lumOff val="25000"/>
                  </a:schemeClr>
                </a:solidFill>
                <a:latin typeface="Gungsuh" pitchFamily="18" charset="-127"/>
                <a:ea typeface="Gungsuh" pitchFamily="18" charset="-127"/>
              </a:rPr>
              <a:t>如遇到同組該循環有比賽場次棄權，則該場次不列入得失分及得失局比較</a:t>
            </a:r>
            <a:r>
              <a:rPr lang="en-US" altLang="zh-TW" sz="2500" dirty="0">
                <a:solidFill>
                  <a:schemeClr val="tx1">
                    <a:lumMod val="75000"/>
                    <a:lumOff val="25000"/>
                  </a:schemeClr>
                </a:solidFill>
                <a:latin typeface="Gungsuh" pitchFamily="18" charset="-127"/>
                <a:ea typeface="Gungsuh" pitchFamily="18" charset="-127"/>
              </a:rPr>
              <a:t>)</a:t>
            </a:r>
            <a:r>
              <a:rPr lang="zh-TW" altLang="zh-TW" sz="2500" dirty="0"/>
              <a:t>。</a:t>
            </a:r>
          </a:p>
        </p:txBody>
      </p:sp>
      <p:sp>
        <p:nvSpPr>
          <p:cNvPr id="4" name="矩形 3"/>
          <p:cNvSpPr/>
          <p:nvPr/>
        </p:nvSpPr>
        <p:spPr>
          <a:xfrm>
            <a:off x="1042988" y="298450"/>
            <a:ext cx="4032250" cy="862013"/>
          </a:xfrm>
          <a:prstGeom prst="rect">
            <a:avLst/>
          </a:prstGeom>
        </p:spPr>
        <p:txBody>
          <a:bodyPr wrap="none">
            <a:spAutoFit/>
          </a:bodyPr>
          <a:lstStyle/>
          <a:p>
            <a:pPr>
              <a:defRPr/>
            </a:pPr>
            <a:r>
              <a:rPr lang="zh-TW" altLang="en-US" sz="5000" dirty="0">
                <a:solidFill>
                  <a:schemeClr val="accent2">
                    <a:lumMod val="50000"/>
                  </a:schemeClr>
                </a:solidFill>
                <a:latin typeface="Gungsuh" pitchFamily="18" charset="-127"/>
                <a:ea typeface="Gungsuh" pitchFamily="18" charset="-127"/>
              </a:rPr>
              <a:t>壘球</a:t>
            </a:r>
            <a:r>
              <a:rPr lang="zh-TW" altLang="zh-TW" sz="5000" dirty="0">
                <a:solidFill>
                  <a:schemeClr val="accent2">
                    <a:lumMod val="50000"/>
                  </a:schemeClr>
                </a:solidFill>
                <a:latin typeface="Gungsuh" pitchFamily="18" charset="-127"/>
                <a:ea typeface="Gungsuh" pitchFamily="18" charset="-127"/>
              </a:rPr>
              <a:t>比賽制度</a:t>
            </a:r>
            <a:endParaRPr lang="zh-TW" altLang="zh-TW" sz="5000" dirty="0">
              <a:solidFill>
                <a:schemeClr val="accent2">
                  <a:lumMod val="50000"/>
                </a:schemeClr>
              </a:solidFill>
              <a:latin typeface="Gungsuh" pitchFamily="18" charset="-127"/>
              <a:ea typeface="Gungsuh" pitchFamily="18" charset="-127"/>
            </a:endParaRPr>
          </a:p>
        </p:txBody>
      </p:sp>
      <p:pic>
        <p:nvPicPr>
          <p:cNvPr id="5" name="圖片 4"/>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rcRect r="50000"/>
          <a:stretch/>
        </p:blipFill>
        <p:spPr>
          <a:xfrm>
            <a:off x="179512" y="11266"/>
            <a:ext cx="885147" cy="1327180"/>
          </a:xfrm>
          <a:prstGeom prst="rect">
            <a:avLst/>
          </a:prstGeom>
          <a:solidFill>
            <a:schemeClr val="accent2"/>
          </a:solidFill>
        </p:spPr>
      </p:pic>
      <p:pic>
        <p:nvPicPr>
          <p:cNvPr id="6" name="圖片 5"/>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xmlns="" val="0"/>
              </a:ext>
            </a:extLst>
          </a:blip>
          <a:srcRect l="50000"/>
          <a:stretch/>
        </p:blipFill>
        <p:spPr>
          <a:xfrm>
            <a:off x="5032750" y="42193"/>
            <a:ext cx="835394" cy="1298575"/>
          </a:xfrm>
          <a:prstGeom prst="rect">
            <a:avLst/>
          </a:prstGeom>
          <a:solidFill>
            <a:schemeClr val="accent2"/>
          </a:solidFill>
        </p:spPr>
      </p:pic>
      <p:pic>
        <p:nvPicPr>
          <p:cNvPr id="26630" name="Picture 2"/>
          <p:cNvPicPr>
            <a:picLocks noChangeAspect="1" noChangeArrowheads="1"/>
          </p:cNvPicPr>
          <p:nvPr/>
        </p:nvPicPr>
        <p:blipFill>
          <a:blip r:embed="rId4" cstate="print"/>
          <a:srcRect/>
          <a:stretch>
            <a:fillRect/>
          </a:stretch>
        </p:blipFill>
        <p:spPr bwMode="auto">
          <a:xfrm>
            <a:off x="179388" y="1341438"/>
            <a:ext cx="725487" cy="738187"/>
          </a:xfrm>
          <a:prstGeom prst="rect">
            <a:avLst/>
          </a:prstGeom>
          <a:noFill/>
          <a:ln w="9525">
            <a:noFill/>
            <a:miter lim="800000"/>
            <a:headEnd/>
            <a:tailEnd/>
          </a:ln>
          <a:effectLst/>
        </p:spPr>
      </p:pic>
      <p:sp>
        <p:nvSpPr>
          <p:cNvPr id="8" name="橢圓 7"/>
          <p:cNvSpPr/>
          <p:nvPr/>
        </p:nvSpPr>
        <p:spPr>
          <a:xfrm>
            <a:off x="611188" y="3760788"/>
            <a:ext cx="144462" cy="173037"/>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橢圓 8"/>
          <p:cNvSpPr/>
          <p:nvPr/>
        </p:nvSpPr>
        <p:spPr>
          <a:xfrm>
            <a:off x="611188" y="4697413"/>
            <a:ext cx="144462" cy="17145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3608" y="1672347"/>
            <a:ext cx="7848872" cy="3400931"/>
          </a:xfrm>
          <a:prstGeom prst="rect">
            <a:avLst/>
          </a:prstGeom>
        </p:spPr>
        <p:txBody>
          <a:bodyPr>
            <a:spAutoFit/>
          </a:bodyPr>
          <a:lstStyle/>
          <a:p>
            <a:pPr>
              <a:spcBef>
                <a:spcPts val="1200"/>
              </a:spcBef>
              <a:defRPr/>
            </a:pPr>
            <a:r>
              <a:rPr lang="zh-TW" altLang="zh-TW" sz="2500" dirty="0">
                <a:solidFill>
                  <a:schemeClr val="tx1">
                    <a:lumMod val="75000"/>
                    <a:lumOff val="25000"/>
                  </a:schemeClr>
                </a:solidFill>
                <a:latin typeface="Gungsuh" pitchFamily="18" charset="-127"/>
                <a:ea typeface="Gungsuh" pitchFamily="18" charset="-127"/>
              </a:rPr>
              <a:t>比賽採</a:t>
            </a:r>
            <a:r>
              <a:rPr lang="zh-TW" altLang="zh-TW" sz="3000" b="1" dirty="0">
                <a:ln>
                  <a:solidFill>
                    <a:schemeClr val="accent6">
                      <a:lumMod val="50000"/>
                    </a:schemeClr>
                  </a:solidFill>
                </a:ln>
                <a:solidFill>
                  <a:schemeClr val="tx1">
                    <a:lumMod val="75000"/>
                    <a:lumOff val="25000"/>
                  </a:schemeClr>
                </a:solidFill>
                <a:latin typeface="Gungsuh" pitchFamily="18" charset="-127"/>
                <a:ea typeface="Gungsuh" pitchFamily="18" charset="-127"/>
              </a:rPr>
              <a:t>七局制</a:t>
            </a:r>
            <a:r>
              <a:rPr lang="zh-TW" altLang="zh-TW" sz="2500" dirty="0">
                <a:solidFill>
                  <a:schemeClr val="tx1">
                    <a:lumMod val="75000"/>
                    <a:lumOff val="25000"/>
                  </a:schemeClr>
                </a:solidFill>
                <a:latin typeface="Gungsuh" pitchFamily="18" charset="-127"/>
                <a:ea typeface="Gungsuh" pitchFamily="18" charset="-127"/>
              </a:rPr>
              <a:t>滿四局相差十分（含）以上，滿五局相差七分（含）以上，則提前結束比賽（該局之下半局未賽完或三出局前已達此標準，亦為提前結束比賽）。</a:t>
            </a:r>
          </a:p>
          <a:p>
            <a:pPr>
              <a:spcBef>
                <a:spcPts val="1200"/>
              </a:spcBef>
              <a:defRPr/>
            </a:pPr>
            <a:r>
              <a:rPr lang="zh-TW" altLang="zh-TW" sz="2500" dirty="0">
                <a:solidFill>
                  <a:schemeClr val="tx1">
                    <a:lumMod val="75000"/>
                    <a:lumOff val="25000"/>
                  </a:schemeClr>
                </a:solidFill>
                <a:latin typeface="Gungsuh" pitchFamily="18" charset="-127"/>
                <a:ea typeface="Gungsuh" pitchFamily="18" charset="-127"/>
              </a:rPr>
              <a:t>比賽時間限時</a:t>
            </a:r>
            <a:r>
              <a:rPr lang="en-US" altLang="zh-TW" sz="2500" dirty="0">
                <a:solidFill>
                  <a:schemeClr val="tx1">
                    <a:lumMod val="75000"/>
                    <a:lumOff val="25000"/>
                  </a:schemeClr>
                </a:solidFill>
                <a:latin typeface="Gungsuh" pitchFamily="18" charset="-127"/>
                <a:ea typeface="Gungsuh" pitchFamily="18" charset="-127"/>
              </a:rPr>
              <a:t>60</a:t>
            </a:r>
            <a:r>
              <a:rPr lang="zh-TW" altLang="zh-TW" sz="2500" dirty="0">
                <a:solidFill>
                  <a:schemeClr val="tx1">
                    <a:lumMod val="75000"/>
                    <a:lumOff val="25000"/>
                  </a:schemeClr>
                </a:solidFill>
                <a:latin typeface="Gungsuh" pitchFamily="18" charset="-127"/>
                <a:ea typeface="Gungsuh" pitchFamily="18" charset="-127"/>
              </a:rPr>
              <a:t>分鐘，屆滿</a:t>
            </a:r>
            <a:r>
              <a:rPr lang="en-US" altLang="zh-TW" sz="2500" dirty="0">
                <a:solidFill>
                  <a:schemeClr val="tx1">
                    <a:lumMod val="75000"/>
                    <a:lumOff val="25000"/>
                  </a:schemeClr>
                </a:solidFill>
                <a:latin typeface="Gungsuh" pitchFamily="18" charset="-127"/>
                <a:ea typeface="Gungsuh" pitchFamily="18" charset="-127"/>
              </a:rPr>
              <a:t>60</a:t>
            </a:r>
            <a:r>
              <a:rPr lang="zh-TW" altLang="zh-TW" sz="2500" dirty="0">
                <a:solidFill>
                  <a:schemeClr val="tx1">
                    <a:lumMod val="75000"/>
                    <a:lumOff val="25000"/>
                  </a:schemeClr>
                </a:solidFill>
                <a:latin typeface="Gungsuh" pitchFamily="18" charset="-127"/>
                <a:ea typeface="Gungsuh" pitchFamily="18" charset="-127"/>
              </a:rPr>
              <a:t>分鐘若仍未賽完，則以這局為最後一局必須賽完這一整局或至下半局可分勝負為止</a:t>
            </a:r>
            <a:r>
              <a:rPr lang="en-US" altLang="zh-TW" sz="2500" dirty="0">
                <a:solidFill>
                  <a:schemeClr val="tx1">
                    <a:lumMod val="75000"/>
                    <a:lumOff val="25000"/>
                  </a:schemeClr>
                </a:solidFill>
                <a:latin typeface="Gungsuh" pitchFamily="18" charset="-127"/>
                <a:ea typeface="Gungsuh" pitchFamily="18" charset="-127"/>
              </a:rPr>
              <a:t> (</a:t>
            </a:r>
            <a:r>
              <a:rPr lang="zh-TW" altLang="zh-TW" sz="2500" dirty="0">
                <a:solidFill>
                  <a:schemeClr val="tx1">
                    <a:lumMod val="75000"/>
                    <a:lumOff val="25000"/>
                  </a:schemeClr>
                </a:solidFill>
                <a:latin typeface="Gungsuh" pitchFamily="18" charset="-127"/>
                <a:ea typeface="Gungsuh" pitchFamily="18" charset="-127"/>
              </a:rPr>
              <a:t>下半局後攻之球隊只要分數超前立即宣判獲勝且比賽結束</a:t>
            </a:r>
            <a:r>
              <a:rPr lang="en-US" altLang="zh-TW" sz="2500" dirty="0">
                <a:solidFill>
                  <a:schemeClr val="tx1">
                    <a:lumMod val="75000"/>
                    <a:lumOff val="25000"/>
                  </a:schemeClr>
                </a:solidFill>
                <a:latin typeface="Gungsuh" pitchFamily="18" charset="-127"/>
                <a:ea typeface="Gungsuh" pitchFamily="18" charset="-127"/>
              </a:rPr>
              <a:t>)</a:t>
            </a:r>
            <a:r>
              <a:rPr lang="zh-TW" altLang="zh-TW" sz="2500" dirty="0">
                <a:solidFill>
                  <a:schemeClr val="tx1">
                    <a:lumMod val="75000"/>
                    <a:lumOff val="25000"/>
                  </a:schemeClr>
                </a:solidFill>
                <a:latin typeface="Gungsuh" pitchFamily="18" charset="-127"/>
                <a:ea typeface="Gungsuh" pitchFamily="18" charset="-127"/>
              </a:rPr>
              <a:t>，若有爭議以裁判時間為準。另外，時間將近，裁判有權提前判定該局為最後一局。</a:t>
            </a:r>
          </a:p>
        </p:txBody>
      </p:sp>
      <p:pic>
        <p:nvPicPr>
          <p:cNvPr id="27651" name="Picture 2"/>
          <p:cNvPicPr>
            <a:picLocks noChangeAspect="1" noChangeArrowheads="1"/>
          </p:cNvPicPr>
          <p:nvPr/>
        </p:nvPicPr>
        <p:blipFill>
          <a:blip r:embed="rId2" cstate="print"/>
          <a:srcRect/>
          <a:stretch>
            <a:fillRect/>
          </a:stretch>
        </p:blipFill>
        <p:spPr bwMode="auto">
          <a:xfrm>
            <a:off x="317500" y="1341438"/>
            <a:ext cx="725488" cy="738187"/>
          </a:xfrm>
          <a:prstGeom prst="rect">
            <a:avLst/>
          </a:prstGeom>
          <a:noFill/>
          <a:ln w="9525">
            <a:noFill/>
            <a:miter lim="800000"/>
            <a:headEnd/>
            <a:tailEnd/>
          </a:ln>
          <a:effectLst/>
        </p:spPr>
      </p:pic>
      <p:sp>
        <p:nvSpPr>
          <p:cNvPr id="4" name="矩形 3"/>
          <p:cNvSpPr/>
          <p:nvPr/>
        </p:nvSpPr>
        <p:spPr>
          <a:xfrm>
            <a:off x="1042988" y="298450"/>
            <a:ext cx="4032250" cy="862013"/>
          </a:xfrm>
          <a:prstGeom prst="rect">
            <a:avLst/>
          </a:prstGeom>
        </p:spPr>
        <p:txBody>
          <a:bodyPr wrap="none">
            <a:spAutoFit/>
          </a:bodyPr>
          <a:lstStyle/>
          <a:p>
            <a:pPr>
              <a:defRPr/>
            </a:pPr>
            <a:r>
              <a:rPr lang="zh-TW" altLang="en-US" sz="5000" dirty="0">
                <a:solidFill>
                  <a:schemeClr val="accent2">
                    <a:lumMod val="50000"/>
                  </a:schemeClr>
                </a:solidFill>
                <a:latin typeface="Gungsuh" pitchFamily="18" charset="-127"/>
                <a:ea typeface="Gungsuh" pitchFamily="18" charset="-127"/>
              </a:rPr>
              <a:t>壘球</a:t>
            </a:r>
            <a:r>
              <a:rPr lang="zh-TW" altLang="zh-TW" sz="5000" dirty="0">
                <a:solidFill>
                  <a:schemeClr val="accent2">
                    <a:lumMod val="50000"/>
                  </a:schemeClr>
                </a:solidFill>
                <a:latin typeface="Gungsuh" pitchFamily="18" charset="-127"/>
                <a:ea typeface="Gungsuh" pitchFamily="18" charset="-127"/>
              </a:rPr>
              <a:t>比賽制度</a:t>
            </a:r>
            <a:endParaRPr lang="zh-TW" altLang="zh-TW" sz="5000" dirty="0">
              <a:solidFill>
                <a:schemeClr val="accent2">
                  <a:lumMod val="50000"/>
                </a:schemeClr>
              </a:solidFill>
              <a:latin typeface="Gungsuh" pitchFamily="18" charset="-127"/>
              <a:ea typeface="Gungsuh" pitchFamily="18" charset="-127"/>
            </a:endParaRPr>
          </a:p>
        </p:txBody>
      </p:sp>
      <p:pic>
        <p:nvPicPr>
          <p:cNvPr id="5" name="圖片 4"/>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xmlns="" val="0"/>
              </a:ext>
            </a:extLst>
          </a:blip>
          <a:srcRect r="50000"/>
          <a:stretch/>
        </p:blipFill>
        <p:spPr>
          <a:xfrm>
            <a:off x="179512" y="11266"/>
            <a:ext cx="885147" cy="1327180"/>
          </a:xfrm>
          <a:prstGeom prst="rect">
            <a:avLst/>
          </a:prstGeom>
          <a:solidFill>
            <a:schemeClr val="accent2"/>
          </a:solidFill>
        </p:spPr>
      </p:pic>
      <p:pic>
        <p:nvPicPr>
          <p:cNvPr id="6" name="圖片 5"/>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xmlns="" val="0"/>
              </a:ext>
            </a:extLst>
          </a:blip>
          <a:srcRect l="50000"/>
          <a:stretch/>
        </p:blipFill>
        <p:spPr>
          <a:xfrm>
            <a:off x="5032750" y="42193"/>
            <a:ext cx="835394" cy="1298575"/>
          </a:xfrm>
          <a:prstGeom prst="rect">
            <a:avLst/>
          </a:prstGeom>
          <a:solidFill>
            <a:schemeClr val="accent2"/>
          </a:solidFill>
        </p:spPr>
      </p:pic>
      <p:sp>
        <p:nvSpPr>
          <p:cNvPr id="7" name="橢圓 6"/>
          <p:cNvSpPr/>
          <p:nvPr/>
        </p:nvSpPr>
        <p:spPr>
          <a:xfrm>
            <a:off x="827088" y="3213100"/>
            <a:ext cx="144462" cy="173038"/>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6013" y="3405188"/>
            <a:ext cx="7488237" cy="2554287"/>
          </a:xfrm>
          <a:prstGeom prst="rect">
            <a:avLst/>
          </a:prstGeom>
        </p:spPr>
        <p:txBody>
          <a:bodyPr>
            <a:spAutoFit/>
          </a:bodyPr>
          <a:lstStyle/>
          <a:p>
            <a:pPr>
              <a:spcBef>
                <a:spcPts val="1200"/>
              </a:spcBef>
              <a:defRPr/>
            </a:pPr>
            <a:r>
              <a:rPr lang="zh-TW" altLang="zh-TW" sz="2500" dirty="0">
                <a:solidFill>
                  <a:schemeClr val="tx1">
                    <a:lumMod val="75000"/>
                    <a:lumOff val="25000"/>
                  </a:schemeClr>
                </a:solidFill>
                <a:latin typeface="Gungsuh" pitchFamily="18" charset="-127"/>
                <a:ea typeface="Gungsuh" pitchFamily="18" charset="-127"/>
              </a:rPr>
              <a:t>比賽開始雙方列隊時</a:t>
            </a:r>
            <a:r>
              <a:rPr lang="zh-TW" altLang="zh-TW" sz="2500" u="sng" dirty="0">
                <a:solidFill>
                  <a:schemeClr val="tx1">
                    <a:lumMod val="75000"/>
                    <a:lumOff val="25000"/>
                  </a:schemeClr>
                </a:solidFill>
                <a:latin typeface="Gungsuh" pitchFamily="18" charset="-127"/>
                <a:ea typeface="Gungsuh" pitchFamily="18" charset="-127"/>
              </a:rPr>
              <a:t>因人數不足最少九人，或服裝不整，裁判開始給予計時</a:t>
            </a:r>
            <a:r>
              <a:rPr lang="en-US" altLang="zh-TW" sz="2500" u="sng" dirty="0">
                <a:solidFill>
                  <a:schemeClr val="tx1">
                    <a:lumMod val="75000"/>
                    <a:lumOff val="25000"/>
                  </a:schemeClr>
                </a:solidFill>
                <a:latin typeface="Gungsuh" pitchFamily="18" charset="-127"/>
                <a:ea typeface="Gungsuh" pitchFamily="18" charset="-127"/>
              </a:rPr>
              <a:t>10</a:t>
            </a:r>
            <a:r>
              <a:rPr lang="zh-TW" altLang="zh-TW" sz="2500" u="sng" dirty="0">
                <a:solidFill>
                  <a:schemeClr val="tx1">
                    <a:lumMod val="75000"/>
                    <a:lumOff val="25000"/>
                  </a:schemeClr>
                </a:solidFill>
                <a:latin typeface="Gungsuh" pitchFamily="18" charset="-127"/>
                <a:ea typeface="Gungsuh" pitchFamily="18" charset="-127"/>
              </a:rPr>
              <a:t>分鐘之通融，屆時仍然不符規定時，則依規定判決該隊為輸隊。</a:t>
            </a:r>
          </a:p>
          <a:p>
            <a:pPr>
              <a:spcBef>
                <a:spcPts val="1200"/>
              </a:spcBef>
              <a:defRPr/>
            </a:pPr>
            <a:r>
              <a:rPr lang="zh-TW" altLang="zh-TW" sz="2500" dirty="0">
                <a:solidFill>
                  <a:schemeClr val="tx1">
                    <a:lumMod val="75000"/>
                    <a:lumOff val="25000"/>
                  </a:schemeClr>
                </a:solidFill>
                <a:latin typeface="Gungsuh" pitchFamily="18" charset="-127"/>
                <a:ea typeface="Gungsuh" pitchFamily="18" charset="-127"/>
              </a:rPr>
              <a:t>本次比賽規定所有球隊均應自備雙耳頭盔，「擊跑員、跑壘員」均需佩帶頭盔，如未戴頭盔，當投手投出一球後，即判擊跑員出局。</a:t>
            </a:r>
          </a:p>
        </p:txBody>
      </p:sp>
      <p:sp>
        <p:nvSpPr>
          <p:cNvPr id="3" name="矩形 2"/>
          <p:cNvSpPr/>
          <p:nvPr/>
        </p:nvSpPr>
        <p:spPr>
          <a:xfrm>
            <a:off x="1133475" y="1584325"/>
            <a:ext cx="7615238" cy="1630363"/>
          </a:xfrm>
          <a:prstGeom prst="rect">
            <a:avLst/>
          </a:prstGeom>
        </p:spPr>
        <p:txBody>
          <a:bodyPr>
            <a:spAutoFit/>
          </a:bodyPr>
          <a:lstStyle/>
          <a:p>
            <a:pPr>
              <a:defRPr/>
            </a:pPr>
            <a:r>
              <a:rPr lang="zh-TW" altLang="zh-TW" sz="2500" dirty="0">
                <a:solidFill>
                  <a:schemeClr val="tx1">
                    <a:lumMod val="75000"/>
                    <a:lumOff val="25000"/>
                  </a:schemeClr>
                </a:solidFill>
                <a:latin typeface="Gungsuh" pitchFamily="18" charset="-127"/>
                <a:ea typeface="Gungsuh" pitchFamily="18" charset="-127"/>
              </a:rPr>
              <a:t>比賽球隊應於</a:t>
            </a:r>
            <a:r>
              <a:rPr lang="zh-TW" altLang="zh-TW" sz="2500" u="sng" dirty="0">
                <a:solidFill>
                  <a:schemeClr val="tx1">
                    <a:lumMod val="75000"/>
                    <a:lumOff val="25000"/>
                  </a:schemeClr>
                </a:solidFill>
                <a:latin typeface="Gungsuh" pitchFamily="18" charset="-127"/>
                <a:ea typeface="Gungsuh" pitchFamily="18" charset="-127"/>
              </a:rPr>
              <a:t>開賽前填妥「攻守名單」攻守名單中之經理、教練欄應註明其球衣背號</a:t>
            </a:r>
            <a:r>
              <a:rPr lang="zh-TW" altLang="zh-TW" sz="2500" dirty="0">
                <a:solidFill>
                  <a:schemeClr val="tx1">
                    <a:lumMod val="75000"/>
                    <a:lumOff val="25000"/>
                  </a:schemeClr>
                </a:solidFill>
                <a:latin typeface="Gungsuh" pitchFamily="18" charset="-127"/>
                <a:ea typeface="Gungsuh" pitchFamily="18" charset="-127"/>
              </a:rPr>
              <a:t>，經理欄應予簽名，並以簽名者或領隊為比賽之抗議者，不接受其他人員之抗議。</a:t>
            </a:r>
            <a:endParaRPr lang="zh-TW" altLang="zh-TW" sz="2500" dirty="0">
              <a:solidFill>
                <a:schemeClr val="tx1">
                  <a:lumMod val="75000"/>
                  <a:lumOff val="25000"/>
                </a:schemeClr>
              </a:solidFill>
              <a:latin typeface="Gungsuh" pitchFamily="18" charset="-127"/>
              <a:ea typeface="Gungsuh" pitchFamily="18" charset="-127"/>
            </a:endParaRPr>
          </a:p>
        </p:txBody>
      </p:sp>
      <p:sp>
        <p:nvSpPr>
          <p:cNvPr id="4" name="矩形 3"/>
          <p:cNvSpPr/>
          <p:nvPr/>
        </p:nvSpPr>
        <p:spPr>
          <a:xfrm>
            <a:off x="1042988" y="298450"/>
            <a:ext cx="4032250" cy="862013"/>
          </a:xfrm>
          <a:prstGeom prst="rect">
            <a:avLst/>
          </a:prstGeom>
        </p:spPr>
        <p:txBody>
          <a:bodyPr wrap="none">
            <a:spAutoFit/>
          </a:bodyPr>
          <a:lstStyle/>
          <a:p>
            <a:pPr>
              <a:defRPr/>
            </a:pPr>
            <a:r>
              <a:rPr lang="zh-TW" altLang="en-US" sz="5000" dirty="0">
                <a:solidFill>
                  <a:schemeClr val="accent2">
                    <a:lumMod val="50000"/>
                  </a:schemeClr>
                </a:solidFill>
                <a:latin typeface="Gungsuh" pitchFamily="18" charset="-127"/>
                <a:ea typeface="Gungsuh" pitchFamily="18" charset="-127"/>
              </a:rPr>
              <a:t>壘球</a:t>
            </a:r>
            <a:r>
              <a:rPr lang="zh-TW" altLang="zh-TW" sz="5000" dirty="0">
                <a:solidFill>
                  <a:schemeClr val="accent2">
                    <a:lumMod val="50000"/>
                  </a:schemeClr>
                </a:solidFill>
                <a:latin typeface="Gungsuh" pitchFamily="18" charset="-127"/>
                <a:ea typeface="Gungsuh" pitchFamily="18" charset="-127"/>
              </a:rPr>
              <a:t>比賽制度</a:t>
            </a:r>
            <a:endParaRPr lang="zh-TW" altLang="zh-TW" sz="5000" dirty="0">
              <a:solidFill>
                <a:schemeClr val="accent2">
                  <a:lumMod val="50000"/>
                </a:schemeClr>
              </a:solidFill>
              <a:latin typeface="Gungsuh" pitchFamily="18" charset="-127"/>
              <a:ea typeface="Gungsuh" pitchFamily="18" charset="-127"/>
            </a:endParaRPr>
          </a:p>
        </p:txBody>
      </p:sp>
      <p:pic>
        <p:nvPicPr>
          <p:cNvPr id="5" name="圖片 4"/>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rcRect r="50000"/>
          <a:stretch/>
        </p:blipFill>
        <p:spPr>
          <a:xfrm>
            <a:off x="179512" y="11266"/>
            <a:ext cx="885147" cy="1327180"/>
          </a:xfrm>
          <a:prstGeom prst="rect">
            <a:avLst/>
          </a:prstGeom>
          <a:solidFill>
            <a:schemeClr val="accent2"/>
          </a:solidFill>
        </p:spPr>
      </p:pic>
      <p:pic>
        <p:nvPicPr>
          <p:cNvPr id="6" name="圖片 5"/>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xmlns="" val="0"/>
              </a:ext>
            </a:extLst>
          </a:blip>
          <a:srcRect l="50000"/>
          <a:stretch/>
        </p:blipFill>
        <p:spPr>
          <a:xfrm>
            <a:off x="5032750" y="42193"/>
            <a:ext cx="835394" cy="1298575"/>
          </a:xfrm>
          <a:prstGeom prst="rect">
            <a:avLst/>
          </a:prstGeom>
          <a:solidFill>
            <a:schemeClr val="accent2"/>
          </a:solidFill>
        </p:spPr>
      </p:pic>
      <p:pic>
        <p:nvPicPr>
          <p:cNvPr id="28679" name="Picture 2"/>
          <p:cNvPicPr>
            <a:picLocks noChangeAspect="1" noChangeArrowheads="1"/>
          </p:cNvPicPr>
          <p:nvPr/>
        </p:nvPicPr>
        <p:blipFill>
          <a:blip r:embed="rId4" cstate="print"/>
          <a:srcRect/>
          <a:stretch>
            <a:fillRect/>
          </a:stretch>
        </p:blipFill>
        <p:spPr bwMode="auto">
          <a:xfrm>
            <a:off x="392113" y="1341438"/>
            <a:ext cx="725487" cy="738187"/>
          </a:xfrm>
          <a:prstGeom prst="rect">
            <a:avLst/>
          </a:prstGeom>
          <a:noFill/>
          <a:ln w="9525">
            <a:noFill/>
            <a:miter lim="800000"/>
            <a:headEnd/>
            <a:tailEnd/>
          </a:ln>
          <a:effectLst/>
        </p:spPr>
      </p:pic>
      <p:sp>
        <p:nvSpPr>
          <p:cNvPr id="8" name="橢圓 7"/>
          <p:cNvSpPr/>
          <p:nvPr/>
        </p:nvSpPr>
        <p:spPr>
          <a:xfrm>
            <a:off x="827088" y="3573463"/>
            <a:ext cx="144462" cy="17145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39919" y="1916832"/>
            <a:ext cx="7786170" cy="1708160"/>
          </a:xfrm>
          <a:prstGeom prst="rect">
            <a:avLst/>
          </a:prstGeom>
        </p:spPr>
        <p:txBody>
          <a:bodyPr>
            <a:spAutoFit/>
          </a:bodyPr>
          <a:lstStyle/>
          <a:p>
            <a:pPr>
              <a:defRPr/>
            </a:pPr>
            <a:r>
              <a:rPr lang="zh-TW" altLang="zh-TW" sz="2500" dirty="0">
                <a:solidFill>
                  <a:schemeClr val="tx1">
                    <a:lumMod val="75000"/>
                    <a:lumOff val="25000"/>
                  </a:schemeClr>
                </a:solidFill>
                <a:latin typeface="Gungsuh" pitchFamily="18" charset="-127"/>
                <a:ea typeface="Gungsuh" pitchFamily="18" charset="-127"/>
              </a:rPr>
              <a:t>採</a:t>
            </a:r>
            <a:r>
              <a:rPr lang="zh-TW" altLang="zh-TW" sz="3000" dirty="0">
                <a:ln>
                  <a:solidFill>
                    <a:schemeClr val="accent6">
                      <a:lumMod val="50000"/>
                    </a:schemeClr>
                  </a:solidFill>
                </a:ln>
                <a:solidFill>
                  <a:schemeClr val="tx1">
                    <a:lumMod val="75000"/>
                    <a:lumOff val="25000"/>
                  </a:schemeClr>
                </a:solidFill>
                <a:latin typeface="Gungsuh" pitchFamily="18" charset="-127"/>
                <a:ea typeface="Gungsuh" pitchFamily="18" charset="-127"/>
              </a:rPr>
              <a:t>三好四壞球制</a:t>
            </a:r>
            <a:r>
              <a:rPr lang="zh-TW" altLang="zh-TW" sz="2500" dirty="0">
                <a:solidFill>
                  <a:schemeClr val="tx1">
                    <a:lumMod val="75000"/>
                    <a:lumOff val="25000"/>
                  </a:schemeClr>
                </a:solidFill>
                <a:latin typeface="Gungsuh" pitchFamily="18" charset="-127"/>
                <a:ea typeface="Gungsuh" pitchFamily="18" charset="-127"/>
              </a:rPr>
              <a:t>，承球數由一好一壞開始，及三人出局攻守交替制。三好球為三振，擊出界外球算好球，如第三個好球為界外球則視為出局。四壞球打者保送一壘，無觸身球的判定。</a:t>
            </a:r>
          </a:p>
        </p:txBody>
      </p:sp>
      <p:sp>
        <p:nvSpPr>
          <p:cNvPr id="3" name="矩形 2"/>
          <p:cNvSpPr/>
          <p:nvPr/>
        </p:nvSpPr>
        <p:spPr>
          <a:xfrm>
            <a:off x="1138238" y="3789363"/>
            <a:ext cx="7681912" cy="1630362"/>
          </a:xfrm>
          <a:prstGeom prst="rect">
            <a:avLst/>
          </a:prstGeom>
        </p:spPr>
        <p:txBody>
          <a:bodyPr>
            <a:spAutoFit/>
          </a:bodyPr>
          <a:lstStyle/>
          <a:p>
            <a:pPr>
              <a:defRPr/>
            </a:pPr>
            <a:r>
              <a:rPr lang="zh-TW" altLang="zh-TW" sz="2500" dirty="0">
                <a:solidFill>
                  <a:schemeClr val="tx1">
                    <a:lumMod val="75000"/>
                    <a:lumOff val="25000"/>
                  </a:schemeClr>
                </a:solidFill>
                <a:latin typeface="Gungsuh" pitchFamily="18" charset="-127"/>
                <a:ea typeface="Gungsuh" pitchFamily="18" charset="-127"/>
              </a:rPr>
              <a:t>本比賽為安全考量，避免回本壘衝撞，</a:t>
            </a:r>
            <a:r>
              <a:rPr lang="zh-TW" altLang="zh-TW" sz="2500" u="sng" dirty="0">
                <a:solidFill>
                  <a:schemeClr val="tx1">
                    <a:lumMod val="75000"/>
                    <a:lumOff val="25000"/>
                  </a:schemeClr>
                </a:solidFill>
                <a:latin typeface="Gungsuh" pitchFamily="18" charset="-127"/>
                <a:ea typeface="Gungsuh" pitchFamily="18" charset="-127"/>
              </a:rPr>
              <a:t>實施</a:t>
            </a:r>
            <a:r>
              <a:rPr lang="en-US" altLang="zh-TW" sz="2500" u="sng" dirty="0">
                <a:solidFill>
                  <a:schemeClr val="tx1">
                    <a:lumMod val="75000"/>
                    <a:lumOff val="25000"/>
                  </a:schemeClr>
                </a:solidFill>
                <a:latin typeface="Gungsuh" pitchFamily="18" charset="-127"/>
                <a:ea typeface="Gungsuh" pitchFamily="18" charset="-127"/>
              </a:rPr>
              <a:t>4.5</a:t>
            </a:r>
            <a:r>
              <a:rPr lang="zh-TW" altLang="zh-TW" sz="2500" u="sng" dirty="0">
                <a:solidFill>
                  <a:schemeClr val="tx1">
                    <a:lumMod val="75000"/>
                    <a:lumOff val="25000"/>
                  </a:schemeClr>
                </a:solidFill>
                <a:latin typeface="Gungsuh" pitchFamily="18" charset="-127"/>
                <a:ea typeface="Gungsuh" pitchFamily="18" charset="-127"/>
              </a:rPr>
              <a:t>米封殺線，並禁止本壘衝撞</a:t>
            </a:r>
            <a:r>
              <a:rPr lang="en-US" altLang="zh-TW" sz="2500" u="sng" dirty="0">
                <a:solidFill>
                  <a:schemeClr val="tx1">
                    <a:lumMod val="75000"/>
                    <a:lumOff val="25000"/>
                  </a:schemeClr>
                </a:solidFill>
                <a:latin typeface="Gungsuh" pitchFamily="18" charset="-127"/>
                <a:ea typeface="Gungsuh" pitchFamily="18" charset="-127"/>
              </a:rPr>
              <a:t>(</a:t>
            </a:r>
            <a:r>
              <a:rPr lang="zh-TW" altLang="zh-TW" sz="2500" u="sng" dirty="0">
                <a:solidFill>
                  <a:schemeClr val="tx1">
                    <a:lumMod val="75000"/>
                    <a:lumOff val="25000"/>
                  </a:schemeClr>
                </a:solidFill>
                <a:latin typeface="Gungsuh" pitchFamily="18" charset="-127"/>
                <a:ea typeface="Gungsuh" pitchFamily="18" charset="-127"/>
              </a:rPr>
              <a:t>即判出局</a:t>
            </a:r>
            <a:r>
              <a:rPr lang="en-US" altLang="zh-TW" sz="2500" u="sng" dirty="0">
                <a:solidFill>
                  <a:schemeClr val="tx1">
                    <a:lumMod val="75000"/>
                    <a:lumOff val="25000"/>
                  </a:schemeClr>
                </a:solidFill>
                <a:latin typeface="Gungsuh" pitchFamily="18" charset="-127"/>
                <a:ea typeface="Gungsuh" pitchFamily="18" charset="-127"/>
              </a:rPr>
              <a:t>)</a:t>
            </a:r>
            <a:r>
              <a:rPr lang="zh-TW" altLang="zh-TW" sz="2500" u="sng" dirty="0">
                <a:solidFill>
                  <a:schemeClr val="tx1">
                    <a:lumMod val="75000"/>
                    <a:lumOff val="25000"/>
                  </a:schemeClr>
                </a:solidFill>
                <a:latin typeface="Gungsuh" pitchFamily="18" charset="-127"/>
                <a:ea typeface="Gungsuh" pitchFamily="18" charset="-127"/>
              </a:rPr>
              <a:t>。</a:t>
            </a:r>
            <a:r>
              <a:rPr lang="zh-TW" altLang="zh-TW" sz="2500" dirty="0">
                <a:solidFill>
                  <a:schemeClr val="tx1">
                    <a:lumMod val="75000"/>
                    <a:lumOff val="25000"/>
                  </a:schemeClr>
                </a:solidFill>
                <a:latin typeface="Gungsuh" pitchFamily="18" charset="-127"/>
                <a:ea typeface="Gungsuh" pitchFamily="18" charset="-127"/>
              </a:rPr>
              <a:t> 如遇守方接捕位置偏移，則接受為閃避情況下的滑撲動作，但還是禁止碰觸。</a:t>
            </a:r>
            <a:endParaRPr lang="zh-TW" altLang="zh-TW" sz="2500" dirty="0">
              <a:solidFill>
                <a:schemeClr val="tx1">
                  <a:lumMod val="75000"/>
                  <a:lumOff val="25000"/>
                </a:schemeClr>
              </a:solidFill>
              <a:latin typeface="Gungsuh" pitchFamily="18" charset="-127"/>
              <a:ea typeface="Gungsuh" pitchFamily="18" charset="-127"/>
            </a:endParaRPr>
          </a:p>
        </p:txBody>
      </p:sp>
      <p:sp>
        <p:nvSpPr>
          <p:cNvPr id="5" name="矩形 4"/>
          <p:cNvSpPr/>
          <p:nvPr/>
        </p:nvSpPr>
        <p:spPr>
          <a:xfrm>
            <a:off x="1042988" y="298450"/>
            <a:ext cx="4032250" cy="862013"/>
          </a:xfrm>
          <a:prstGeom prst="rect">
            <a:avLst/>
          </a:prstGeom>
        </p:spPr>
        <p:txBody>
          <a:bodyPr wrap="none">
            <a:spAutoFit/>
          </a:bodyPr>
          <a:lstStyle/>
          <a:p>
            <a:pPr>
              <a:defRPr/>
            </a:pPr>
            <a:r>
              <a:rPr lang="zh-TW" altLang="en-US" sz="5000" dirty="0">
                <a:solidFill>
                  <a:schemeClr val="accent2">
                    <a:lumMod val="50000"/>
                  </a:schemeClr>
                </a:solidFill>
                <a:latin typeface="Gungsuh" pitchFamily="18" charset="-127"/>
                <a:ea typeface="Gungsuh" pitchFamily="18" charset="-127"/>
              </a:rPr>
              <a:t>壘球</a:t>
            </a:r>
            <a:r>
              <a:rPr lang="zh-TW" altLang="zh-TW" sz="5000" dirty="0">
                <a:solidFill>
                  <a:schemeClr val="accent2">
                    <a:lumMod val="50000"/>
                  </a:schemeClr>
                </a:solidFill>
                <a:latin typeface="Gungsuh" pitchFamily="18" charset="-127"/>
                <a:ea typeface="Gungsuh" pitchFamily="18" charset="-127"/>
              </a:rPr>
              <a:t>比賽制度</a:t>
            </a:r>
            <a:endParaRPr lang="zh-TW" altLang="zh-TW" sz="5000" dirty="0">
              <a:solidFill>
                <a:schemeClr val="accent2">
                  <a:lumMod val="50000"/>
                </a:schemeClr>
              </a:solidFill>
              <a:latin typeface="Gungsuh" pitchFamily="18" charset="-127"/>
              <a:ea typeface="Gungsuh" pitchFamily="18" charset="-127"/>
            </a:endParaRPr>
          </a:p>
        </p:txBody>
      </p:sp>
      <p:pic>
        <p:nvPicPr>
          <p:cNvPr id="6" name="圖片 5"/>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rcRect r="50000"/>
          <a:stretch/>
        </p:blipFill>
        <p:spPr>
          <a:xfrm>
            <a:off x="179512" y="11266"/>
            <a:ext cx="885147" cy="1327180"/>
          </a:xfrm>
          <a:prstGeom prst="rect">
            <a:avLst/>
          </a:prstGeom>
          <a:solidFill>
            <a:schemeClr val="accent2"/>
          </a:solidFill>
        </p:spPr>
      </p:pic>
      <p:pic>
        <p:nvPicPr>
          <p:cNvPr id="7" name="圖片 6"/>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xmlns="" val="0"/>
              </a:ext>
            </a:extLst>
          </a:blip>
          <a:srcRect l="50000"/>
          <a:stretch/>
        </p:blipFill>
        <p:spPr>
          <a:xfrm>
            <a:off x="5032750" y="42193"/>
            <a:ext cx="835394" cy="1298575"/>
          </a:xfrm>
          <a:prstGeom prst="rect">
            <a:avLst/>
          </a:prstGeom>
          <a:solidFill>
            <a:schemeClr val="accent2"/>
          </a:solidFill>
        </p:spPr>
      </p:pic>
      <p:pic>
        <p:nvPicPr>
          <p:cNvPr id="29703" name="Picture 2"/>
          <p:cNvPicPr>
            <a:picLocks noChangeAspect="1" noChangeArrowheads="1"/>
          </p:cNvPicPr>
          <p:nvPr/>
        </p:nvPicPr>
        <p:blipFill>
          <a:blip r:embed="rId4" cstate="print"/>
          <a:srcRect/>
          <a:stretch>
            <a:fillRect/>
          </a:stretch>
        </p:blipFill>
        <p:spPr bwMode="auto">
          <a:xfrm>
            <a:off x="468313" y="1754188"/>
            <a:ext cx="725487" cy="738187"/>
          </a:xfrm>
          <a:prstGeom prst="rect">
            <a:avLst/>
          </a:prstGeom>
          <a:noFill/>
          <a:ln w="9525">
            <a:noFill/>
            <a:miter lim="800000"/>
            <a:headEnd/>
            <a:tailEnd/>
          </a:ln>
          <a:effectLst/>
        </p:spPr>
      </p:pic>
      <p:sp>
        <p:nvSpPr>
          <p:cNvPr id="9" name="橢圓 8"/>
          <p:cNvSpPr/>
          <p:nvPr/>
        </p:nvSpPr>
        <p:spPr>
          <a:xfrm>
            <a:off x="900113" y="3976688"/>
            <a:ext cx="142875" cy="173037"/>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矩形 9"/>
          <p:cNvSpPr/>
          <p:nvPr/>
        </p:nvSpPr>
        <p:spPr>
          <a:xfrm>
            <a:off x="1138238" y="5419725"/>
            <a:ext cx="7681912" cy="1247775"/>
          </a:xfrm>
          <a:prstGeom prst="rect">
            <a:avLst/>
          </a:prstGeom>
        </p:spPr>
        <p:txBody>
          <a:bodyPr>
            <a:spAutoFit/>
          </a:bodyPr>
          <a:lstStyle/>
          <a:p>
            <a:pPr>
              <a:defRPr/>
            </a:pPr>
            <a:r>
              <a:rPr lang="zh-TW" altLang="zh-TW" sz="2500" dirty="0">
                <a:solidFill>
                  <a:schemeClr val="tx1">
                    <a:lumMod val="75000"/>
                    <a:lumOff val="25000"/>
                  </a:schemeClr>
                </a:solidFill>
                <a:latin typeface="Gungsuh" pitchFamily="18" charset="-127"/>
                <a:ea typeface="Gungsuh" pitchFamily="18" charset="-127"/>
              </a:rPr>
              <a:t>如遇雨無法比賽或因有颱風、豪雨、及不可抗拒原因無法比賽時，由主辦單位決定並提前通知各比賽球隊應對之方式。</a:t>
            </a:r>
          </a:p>
        </p:txBody>
      </p:sp>
      <p:sp>
        <p:nvSpPr>
          <p:cNvPr id="11" name="橢圓 10"/>
          <p:cNvSpPr/>
          <p:nvPr/>
        </p:nvSpPr>
        <p:spPr>
          <a:xfrm>
            <a:off x="900113" y="5561013"/>
            <a:ext cx="142875" cy="17145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42988" y="334963"/>
            <a:ext cx="4032250" cy="862012"/>
          </a:xfrm>
          <a:prstGeom prst="rect">
            <a:avLst/>
          </a:prstGeom>
        </p:spPr>
        <p:txBody>
          <a:bodyPr wrap="none">
            <a:spAutoFit/>
          </a:bodyPr>
          <a:lstStyle/>
          <a:p>
            <a:pPr>
              <a:defRPr/>
            </a:pPr>
            <a:r>
              <a:rPr lang="zh-TW" altLang="en-US" sz="5000" dirty="0">
                <a:solidFill>
                  <a:schemeClr val="accent2">
                    <a:lumMod val="50000"/>
                  </a:schemeClr>
                </a:solidFill>
                <a:latin typeface="Gungsuh" pitchFamily="18" charset="-127"/>
                <a:ea typeface="Gungsuh" pitchFamily="18" charset="-127"/>
              </a:rPr>
              <a:t>壘球</a:t>
            </a:r>
            <a:r>
              <a:rPr lang="zh-TW" altLang="zh-TW" sz="5000" dirty="0">
                <a:solidFill>
                  <a:schemeClr val="accent2">
                    <a:lumMod val="50000"/>
                  </a:schemeClr>
                </a:solidFill>
                <a:latin typeface="Gungsuh" pitchFamily="18" charset="-127"/>
                <a:ea typeface="Gungsuh" pitchFamily="18" charset="-127"/>
              </a:rPr>
              <a:t>比賽制度</a:t>
            </a:r>
            <a:endParaRPr lang="zh-TW" altLang="zh-TW" sz="5000" dirty="0">
              <a:solidFill>
                <a:schemeClr val="accent2">
                  <a:lumMod val="50000"/>
                </a:schemeClr>
              </a:solidFill>
              <a:latin typeface="Gungsuh" pitchFamily="18" charset="-127"/>
              <a:ea typeface="Gungsuh" pitchFamily="18" charset="-127"/>
            </a:endParaRPr>
          </a:p>
        </p:txBody>
      </p:sp>
      <p:pic>
        <p:nvPicPr>
          <p:cNvPr id="6" name="圖片 5"/>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rcRect r="50000"/>
          <a:stretch/>
        </p:blipFill>
        <p:spPr>
          <a:xfrm>
            <a:off x="179512" y="11266"/>
            <a:ext cx="885147" cy="1327180"/>
          </a:xfrm>
          <a:prstGeom prst="rect">
            <a:avLst/>
          </a:prstGeom>
          <a:solidFill>
            <a:schemeClr val="accent2"/>
          </a:solidFill>
        </p:spPr>
      </p:pic>
      <p:pic>
        <p:nvPicPr>
          <p:cNvPr id="7" name="圖片 6"/>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xmlns="" val="0"/>
              </a:ext>
            </a:extLst>
          </a:blip>
          <a:srcRect l="50000"/>
          <a:stretch/>
        </p:blipFill>
        <p:spPr>
          <a:xfrm>
            <a:off x="5032750" y="42193"/>
            <a:ext cx="835394" cy="1298575"/>
          </a:xfrm>
          <a:prstGeom prst="rect">
            <a:avLst/>
          </a:prstGeom>
          <a:solidFill>
            <a:schemeClr val="accent2"/>
          </a:solidFill>
        </p:spPr>
      </p:pic>
      <p:sp>
        <p:nvSpPr>
          <p:cNvPr id="9" name="矩形 8"/>
          <p:cNvSpPr/>
          <p:nvPr/>
        </p:nvSpPr>
        <p:spPr>
          <a:xfrm>
            <a:off x="1258888" y="1677988"/>
            <a:ext cx="7183437" cy="4630737"/>
          </a:xfrm>
          <a:prstGeom prst="rect">
            <a:avLst/>
          </a:prstGeom>
        </p:spPr>
        <p:txBody>
          <a:bodyPr>
            <a:spAutoFit/>
          </a:bodyPr>
          <a:lstStyle/>
          <a:p>
            <a:pPr>
              <a:spcBef>
                <a:spcPts val="1200"/>
              </a:spcBef>
              <a:defRPr/>
            </a:pPr>
            <a:r>
              <a:rPr lang="zh-TW" altLang="zh-TW" sz="2500" dirty="0">
                <a:solidFill>
                  <a:schemeClr val="tx1">
                    <a:lumMod val="75000"/>
                    <a:lumOff val="25000"/>
                  </a:schemeClr>
                </a:solidFill>
                <a:latin typeface="Gungsuh" pitchFamily="18" charset="-127"/>
                <a:ea typeface="Gungsuh" pitchFamily="18" charset="-127"/>
              </a:rPr>
              <a:t>比賽之中如球員有危險性甩棒之動作，該隊每場第一次警告，第二人次將逐出場。若裁判視球員有故意之暴力傾向，則不受初次犯規之限制，可直接宣告出場。</a:t>
            </a:r>
          </a:p>
          <a:p>
            <a:pPr>
              <a:spcBef>
                <a:spcPts val="1200"/>
              </a:spcBef>
              <a:defRPr/>
            </a:pPr>
            <a:r>
              <a:rPr lang="zh-TW" altLang="zh-TW" sz="2500" dirty="0">
                <a:solidFill>
                  <a:schemeClr val="tx1">
                    <a:lumMod val="75000"/>
                    <a:lumOff val="25000"/>
                  </a:schemeClr>
                </a:solidFill>
                <a:latin typeface="Gungsuh" pitchFamily="18" charset="-127"/>
                <a:ea typeface="Gungsuh" pitchFamily="18" charset="-127"/>
              </a:rPr>
              <a:t>如因人數不足</a:t>
            </a:r>
            <a:r>
              <a:rPr lang="en-US" altLang="zh-TW" sz="2500" dirty="0">
                <a:solidFill>
                  <a:schemeClr val="tx1">
                    <a:lumMod val="75000"/>
                    <a:lumOff val="25000"/>
                  </a:schemeClr>
                </a:solidFill>
                <a:latin typeface="Gungsuh" pitchFamily="18" charset="-127"/>
                <a:ea typeface="Gungsuh" pitchFamily="18" charset="-127"/>
              </a:rPr>
              <a:t>10</a:t>
            </a:r>
            <a:r>
              <a:rPr lang="zh-TW" altLang="zh-TW" sz="2500" dirty="0">
                <a:solidFill>
                  <a:schemeClr val="tx1">
                    <a:lumMod val="75000"/>
                    <a:lumOff val="25000"/>
                  </a:schemeClr>
                </a:solidFill>
                <a:latin typeface="Gungsuh" pitchFamily="18" charset="-127"/>
                <a:ea typeface="Gungsuh" pitchFamily="18" charset="-127"/>
              </a:rPr>
              <a:t>人時，允許</a:t>
            </a:r>
            <a:r>
              <a:rPr lang="en-US" altLang="zh-TW" sz="2500" dirty="0">
                <a:solidFill>
                  <a:schemeClr val="tx1">
                    <a:lumMod val="75000"/>
                    <a:lumOff val="25000"/>
                  </a:schemeClr>
                </a:solidFill>
                <a:latin typeface="Gungsuh" pitchFamily="18" charset="-127"/>
                <a:ea typeface="Gungsuh" pitchFamily="18" charset="-127"/>
              </a:rPr>
              <a:t>9</a:t>
            </a:r>
            <a:r>
              <a:rPr lang="zh-TW" altLang="zh-TW" sz="2500" dirty="0">
                <a:solidFill>
                  <a:schemeClr val="tx1">
                    <a:lumMod val="75000"/>
                    <a:lumOff val="25000"/>
                  </a:schemeClr>
                </a:solidFill>
                <a:latin typeface="Gungsuh" pitchFamily="18" charset="-127"/>
                <a:ea typeface="Gungsuh" pitchFamily="18" charset="-127"/>
              </a:rPr>
              <a:t>人開賽，但採第</a:t>
            </a:r>
            <a:r>
              <a:rPr lang="en-US" altLang="zh-TW" sz="2500" dirty="0">
                <a:solidFill>
                  <a:schemeClr val="tx1">
                    <a:lumMod val="75000"/>
                    <a:lumOff val="25000"/>
                  </a:schemeClr>
                </a:solidFill>
                <a:latin typeface="Gungsuh" pitchFamily="18" charset="-127"/>
                <a:ea typeface="Gungsuh" pitchFamily="18" charset="-127"/>
              </a:rPr>
              <a:t>10</a:t>
            </a:r>
            <a:r>
              <a:rPr lang="zh-TW" altLang="zh-TW" sz="2500" dirty="0">
                <a:solidFill>
                  <a:schemeClr val="tx1">
                    <a:lumMod val="75000"/>
                    <a:lumOff val="25000"/>
                  </a:schemeClr>
                </a:solidFill>
                <a:latin typeface="Gungsuh" pitchFamily="18" charset="-127"/>
                <a:ea typeface="Gungsuh" pitchFamily="18" charset="-127"/>
              </a:rPr>
              <a:t>人出局，如人數不足</a:t>
            </a:r>
            <a:r>
              <a:rPr lang="en-US" altLang="zh-TW" sz="2500" dirty="0">
                <a:solidFill>
                  <a:schemeClr val="tx1">
                    <a:lumMod val="75000"/>
                    <a:lumOff val="25000"/>
                  </a:schemeClr>
                </a:solidFill>
                <a:latin typeface="Gungsuh" pitchFamily="18" charset="-127"/>
                <a:ea typeface="Gungsuh" pitchFamily="18" charset="-127"/>
              </a:rPr>
              <a:t>9</a:t>
            </a:r>
            <a:r>
              <a:rPr lang="zh-TW" altLang="zh-TW" sz="2500" dirty="0">
                <a:solidFill>
                  <a:schemeClr val="tx1">
                    <a:lumMod val="75000"/>
                    <a:lumOff val="25000"/>
                  </a:schemeClr>
                </a:solidFill>
                <a:latin typeface="Gungsuh" pitchFamily="18" charset="-127"/>
                <a:ea typeface="Gungsuh" pitchFamily="18" charset="-127"/>
              </a:rPr>
              <a:t>人且超過開賽</a:t>
            </a:r>
            <a:r>
              <a:rPr lang="en-US" altLang="zh-TW" sz="2500" dirty="0">
                <a:solidFill>
                  <a:schemeClr val="tx1">
                    <a:lumMod val="75000"/>
                    <a:lumOff val="25000"/>
                  </a:schemeClr>
                </a:solidFill>
                <a:latin typeface="Gungsuh" pitchFamily="18" charset="-127"/>
                <a:ea typeface="Gungsuh" pitchFamily="18" charset="-127"/>
              </a:rPr>
              <a:t>10</a:t>
            </a:r>
            <a:r>
              <a:rPr lang="zh-TW" altLang="zh-TW" sz="2500" dirty="0">
                <a:solidFill>
                  <a:schemeClr val="tx1">
                    <a:lumMod val="75000"/>
                    <a:lumOff val="25000"/>
                  </a:schemeClr>
                </a:solidFill>
                <a:latin typeface="Gungsuh" pitchFamily="18" charset="-127"/>
                <a:ea typeface="Gungsuh" pitchFamily="18" charset="-127"/>
              </a:rPr>
              <a:t>分鐘，並裁定對方</a:t>
            </a:r>
            <a:r>
              <a:rPr lang="en-US" altLang="zh-TW" sz="2500" dirty="0">
                <a:solidFill>
                  <a:schemeClr val="tx1">
                    <a:lumMod val="75000"/>
                    <a:lumOff val="25000"/>
                  </a:schemeClr>
                </a:solidFill>
                <a:latin typeface="Gungsuh" pitchFamily="18" charset="-127"/>
                <a:ea typeface="Gungsuh" pitchFamily="18" charset="-127"/>
              </a:rPr>
              <a:t>7:0</a:t>
            </a:r>
            <a:r>
              <a:rPr lang="zh-TW" altLang="zh-TW" sz="2500" dirty="0">
                <a:solidFill>
                  <a:schemeClr val="tx1">
                    <a:lumMod val="75000"/>
                    <a:lumOff val="25000"/>
                  </a:schemeClr>
                </a:solidFill>
                <a:latin typeface="Gungsuh" pitchFamily="18" charset="-127"/>
                <a:ea typeface="Gungsuh" pitchFamily="18" charset="-127"/>
              </a:rPr>
              <a:t>獲勝。</a:t>
            </a:r>
          </a:p>
          <a:p>
            <a:pPr>
              <a:spcBef>
                <a:spcPts val="1200"/>
              </a:spcBef>
              <a:defRPr/>
            </a:pPr>
            <a:r>
              <a:rPr lang="zh-TW" altLang="zh-TW" sz="2500" dirty="0">
                <a:solidFill>
                  <a:schemeClr val="tx1">
                    <a:lumMod val="75000"/>
                    <a:lumOff val="25000"/>
                  </a:schemeClr>
                </a:solidFill>
                <a:latin typeface="Gungsuh" pitchFamily="18" charset="-127"/>
                <a:ea typeface="Gungsuh" pitchFamily="18" charset="-127"/>
              </a:rPr>
              <a:t>跑壘過程中，刻意將頭盔撥掉或站在壘上未經裁判暫停同意取下頭盔者將被該判跑壘員出局。但跑壘過程中自然脫落則不在此限，故意與否由裁判認定之，不得異議</a:t>
            </a:r>
            <a:r>
              <a:rPr lang="zh-TW" altLang="en-US" sz="2500" dirty="0">
                <a:solidFill>
                  <a:schemeClr val="tx1">
                    <a:lumMod val="75000"/>
                    <a:lumOff val="25000"/>
                  </a:schemeClr>
                </a:solidFill>
                <a:latin typeface="Gungsuh" pitchFamily="18" charset="-127"/>
                <a:ea typeface="Gungsuh" pitchFamily="18" charset="-127"/>
              </a:rPr>
              <a:t>。</a:t>
            </a:r>
            <a:endParaRPr lang="zh-TW" altLang="zh-TW" sz="2500" dirty="0">
              <a:solidFill>
                <a:schemeClr val="tx1">
                  <a:lumMod val="75000"/>
                  <a:lumOff val="25000"/>
                </a:schemeClr>
              </a:solidFill>
              <a:latin typeface="Gungsuh" pitchFamily="18" charset="-127"/>
              <a:ea typeface="Gungsuh" pitchFamily="18" charset="-127"/>
            </a:endParaRPr>
          </a:p>
        </p:txBody>
      </p:sp>
      <p:sp>
        <p:nvSpPr>
          <p:cNvPr id="10" name="橢圓 9"/>
          <p:cNvSpPr/>
          <p:nvPr/>
        </p:nvSpPr>
        <p:spPr>
          <a:xfrm>
            <a:off x="971550" y="3500438"/>
            <a:ext cx="144463" cy="173037"/>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30727" name="Picture 2"/>
          <p:cNvPicPr>
            <a:picLocks noChangeAspect="1" noChangeArrowheads="1"/>
          </p:cNvPicPr>
          <p:nvPr/>
        </p:nvPicPr>
        <p:blipFill>
          <a:blip r:embed="rId4" cstate="print"/>
          <a:srcRect/>
          <a:stretch>
            <a:fillRect/>
          </a:stretch>
        </p:blipFill>
        <p:spPr bwMode="auto">
          <a:xfrm>
            <a:off x="533400" y="1538288"/>
            <a:ext cx="725488" cy="738187"/>
          </a:xfrm>
          <a:prstGeom prst="rect">
            <a:avLst/>
          </a:prstGeom>
          <a:noFill/>
          <a:ln w="9525">
            <a:noFill/>
            <a:miter lim="800000"/>
            <a:headEnd/>
            <a:tailEnd/>
          </a:ln>
          <a:effectLst/>
        </p:spPr>
      </p:pic>
      <p:sp>
        <p:nvSpPr>
          <p:cNvPr id="13" name="橢圓 12"/>
          <p:cNvSpPr/>
          <p:nvPr/>
        </p:nvSpPr>
        <p:spPr>
          <a:xfrm>
            <a:off x="971550" y="4768850"/>
            <a:ext cx="144463" cy="173038"/>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p:nvPr/>
        </p:nvPicPr>
        <p:blipFill>
          <a:blip r:embed="rId2" cstate="print">
            <a:clrChange>
              <a:clrFrom>
                <a:srgbClr val="040000"/>
              </a:clrFrom>
              <a:clrTo>
                <a:srgbClr val="040000">
                  <a:alpha val="0"/>
                </a:srgbClr>
              </a:clrTo>
            </a:clrChange>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a:xfrm>
            <a:off x="233609" y="188639"/>
            <a:ext cx="8400558" cy="6095459"/>
          </a:xfrm>
          <a:prstGeom prst="rect">
            <a:avLst/>
          </a:prstGeom>
          <a:solidFill>
            <a:schemeClr val="accent2"/>
          </a:solidFill>
        </p:spPr>
      </p:pic>
      <p:sp>
        <p:nvSpPr>
          <p:cNvPr id="4098" name="矩形 1"/>
          <p:cNvSpPr>
            <a:spLocks noChangeArrowheads="1"/>
          </p:cNvSpPr>
          <p:nvPr/>
        </p:nvSpPr>
        <p:spPr bwMode="auto">
          <a:xfrm>
            <a:off x="3059113" y="2166938"/>
            <a:ext cx="2749550" cy="862012"/>
          </a:xfrm>
          <a:prstGeom prst="rect">
            <a:avLst/>
          </a:prstGeom>
          <a:noFill/>
          <a:ln w="9525">
            <a:noFill/>
            <a:miter lim="800000"/>
            <a:headEnd/>
            <a:tailEnd/>
          </a:ln>
        </p:spPr>
        <p:txBody>
          <a:bodyPr wrap="none">
            <a:spAutoFit/>
          </a:bodyPr>
          <a:lstStyle/>
          <a:p>
            <a:pPr>
              <a:defRPr/>
            </a:pPr>
            <a:r>
              <a:rPr kumimoji="0" lang="zh-TW" altLang="en-US" sz="5000" b="1" dirty="0">
                <a:solidFill>
                  <a:schemeClr val="tx1">
                    <a:lumMod val="75000"/>
                    <a:lumOff val="25000"/>
                  </a:schemeClr>
                </a:solidFill>
                <a:latin typeface="Gungsuh" pitchFamily="18" charset="-127"/>
                <a:ea typeface="Gungsuh" pitchFamily="18" charset="-127"/>
              </a:rPr>
              <a:t>會議開始</a:t>
            </a:r>
          </a:p>
        </p:txBody>
      </p:sp>
      <p:sp>
        <p:nvSpPr>
          <p:cNvPr id="4100" name="矩形 3"/>
          <p:cNvSpPr>
            <a:spLocks noChangeArrowheads="1"/>
          </p:cNvSpPr>
          <p:nvPr/>
        </p:nvSpPr>
        <p:spPr bwMode="auto">
          <a:xfrm>
            <a:off x="2051050" y="6227763"/>
            <a:ext cx="4940300" cy="630237"/>
          </a:xfrm>
          <a:prstGeom prst="rect">
            <a:avLst/>
          </a:prstGeom>
          <a:noFill/>
          <a:ln w="9525">
            <a:noFill/>
            <a:miter lim="800000"/>
            <a:headEnd/>
            <a:tailEnd/>
          </a:ln>
        </p:spPr>
        <p:txBody>
          <a:bodyPr wrap="none">
            <a:spAutoFit/>
          </a:bodyPr>
          <a:lstStyle/>
          <a:p>
            <a:r>
              <a:rPr lang="en-US" altLang="zh-TW" sz="3500" b="1">
                <a:solidFill>
                  <a:srgbClr val="BE4B48"/>
                </a:solidFill>
                <a:latin typeface="Niagara Engraved" pitchFamily="82" charset="0"/>
              </a:rPr>
              <a:t>Middle Business Administration Cup  at  NCUE</a:t>
            </a:r>
            <a:endParaRPr lang="zh-TW" altLang="en-US" sz="3500" b="1">
              <a:solidFill>
                <a:srgbClr val="BE4B48"/>
              </a:solidFill>
              <a:latin typeface="Niagara Engraved" pitchFamily="82" charset="0"/>
            </a:endParaRPr>
          </a:p>
        </p:txBody>
      </p:sp>
      <p:sp>
        <p:nvSpPr>
          <p:cNvPr id="2" name="左右大括弧 1"/>
          <p:cNvSpPr/>
          <p:nvPr/>
        </p:nvSpPr>
        <p:spPr>
          <a:xfrm>
            <a:off x="3028950" y="2309813"/>
            <a:ext cx="2809875" cy="687387"/>
          </a:xfrm>
          <a:prstGeom prst="bracePair">
            <a:avLst/>
          </a:prstGeom>
          <a:ln w="28575">
            <a:solidFill>
              <a:schemeClr val="tx1">
                <a:lumMod val="75000"/>
                <a:lumOff val="25000"/>
              </a:schemeClr>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31640" y="2551837"/>
            <a:ext cx="6336704" cy="2631490"/>
          </a:xfrm>
          <a:prstGeom prst="rect">
            <a:avLst/>
          </a:prstGeom>
        </p:spPr>
        <p:txBody>
          <a:bodyPr>
            <a:spAutoFit/>
          </a:bodyPr>
          <a:lstStyle/>
          <a:p>
            <a:pPr algn="ctr">
              <a:spcBef>
                <a:spcPts val="1200"/>
              </a:spcBef>
              <a:defRPr/>
            </a:pPr>
            <a:r>
              <a:rPr lang="zh-TW" altLang="zh-TW" sz="2500" dirty="0">
                <a:solidFill>
                  <a:schemeClr val="tx1">
                    <a:lumMod val="75000"/>
                    <a:lumOff val="25000"/>
                  </a:schemeClr>
                </a:solidFill>
                <a:latin typeface="Gungsuh" pitchFamily="18" charset="-127"/>
                <a:ea typeface="Gungsuh" pitchFamily="18" charset="-127"/>
              </a:rPr>
              <a:t>採</a:t>
            </a:r>
            <a:r>
              <a:rPr lang="zh-TW" altLang="zh-TW" sz="2500" b="1" dirty="0">
                <a:ln>
                  <a:solidFill>
                    <a:schemeClr val="tx1">
                      <a:lumMod val="75000"/>
                      <a:lumOff val="25000"/>
                    </a:schemeClr>
                  </a:solidFill>
                </a:ln>
                <a:solidFill>
                  <a:schemeClr val="tx1">
                    <a:lumMod val="75000"/>
                    <a:lumOff val="25000"/>
                  </a:schemeClr>
                </a:solidFill>
                <a:latin typeface="Gungsuh" pitchFamily="18" charset="-127"/>
                <a:ea typeface="Gungsuh" pitchFamily="18" charset="-127"/>
              </a:rPr>
              <a:t>二階段宣布</a:t>
            </a:r>
            <a:r>
              <a:rPr lang="zh-TW" altLang="zh-TW" sz="2500" dirty="0">
                <a:solidFill>
                  <a:schemeClr val="tx1">
                    <a:lumMod val="75000"/>
                    <a:lumOff val="25000"/>
                  </a:schemeClr>
                </a:solidFill>
                <a:latin typeface="Gungsuh" pitchFamily="18" charset="-127"/>
                <a:ea typeface="Gungsuh" pitchFamily="18" charset="-127"/>
              </a:rPr>
              <a:t>，比賽</a:t>
            </a:r>
            <a:r>
              <a:rPr lang="zh-TW" altLang="zh-TW" sz="2500" dirty="0">
                <a:ln>
                  <a:solidFill>
                    <a:schemeClr val="accent6">
                      <a:lumMod val="50000"/>
                    </a:schemeClr>
                  </a:solidFill>
                </a:ln>
                <a:solidFill>
                  <a:schemeClr val="tx1">
                    <a:lumMod val="75000"/>
                    <a:lumOff val="25000"/>
                  </a:schemeClr>
                </a:solidFill>
                <a:latin typeface="Gungsuh" pitchFamily="18" charset="-127"/>
                <a:ea typeface="Gungsuh" pitchFamily="18" charset="-127"/>
              </a:rPr>
              <a:t>前一天晚上</a:t>
            </a:r>
            <a:r>
              <a:rPr lang="en-US" altLang="zh-TW" sz="2500" dirty="0">
                <a:ln>
                  <a:solidFill>
                    <a:schemeClr val="accent6">
                      <a:lumMod val="50000"/>
                    </a:schemeClr>
                  </a:solidFill>
                </a:ln>
                <a:solidFill>
                  <a:schemeClr val="tx1">
                    <a:lumMod val="75000"/>
                    <a:lumOff val="25000"/>
                  </a:schemeClr>
                </a:solidFill>
                <a:latin typeface="Gungsuh" pitchFamily="18" charset="-127"/>
                <a:ea typeface="Gungsuh" pitchFamily="18" charset="-127"/>
              </a:rPr>
              <a:t>10</a:t>
            </a:r>
            <a:r>
              <a:rPr lang="zh-TW" altLang="zh-TW" sz="2500" dirty="0">
                <a:ln>
                  <a:solidFill>
                    <a:schemeClr val="accent6">
                      <a:lumMod val="50000"/>
                    </a:schemeClr>
                  </a:solidFill>
                </a:ln>
                <a:solidFill>
                  <a:schemeClr val="tx1">
                    <a:lumMod val="75000"/>
                    <a:lumOff val="25000"/>
                  </a:schemeClr>
                </a:solidFill>
                <a:latin typeface="Gungsuh" pitchFamily="18" charset="-127"/>
                <a:ea typeface="Gungsuh" pitchFamily="18" charset="-127"/>
              </a:rPr>
              <a:t>點</a:t>
            </a:r>
            <a:r>
              <a:rPr lang="zh-TW" altLang="zh-TW" sz="2500" dirty="0">
                <a:solidFill>
                  <a:schemeClr val="tx1">
                    <a:lumMod val="75000"/>
                    <a:lumOff val="25000"/>
                  </a:schemeClr>
                </a:solidFill>
                <a:latin typeface="Gungsuh" pitchFamily="18" charset="-127"/>
                <a:ea typeface="Gungsuh" pitchFamily="18" charset="-127"/>
              </a:rPr>
              <a:t>若中央氣象局預估降雨率</a:t>
            </a:r>
            <a:r>
              <a:rPr lang="zh-TW" altLang="zh-TW" sz="3000" dirty="0">
                <a:ln>
                  <a:solidFill>
                    <a:schemeClr val="accent6">
                      <a:lumMod val="50000"/>
                    </a:schemeClr>
                  </a:solidFill>
                </a:ln>
                <a:solidFill>
                  <a:schemeClr val="tx1">
                    <a:lumMod val="75000"/>
                    <a:lumOff val="25000"/>
                  </a:schemeClr>
                </a:solidFill>
                <a:latin typeface="Gungsuh" pitchFamily="18" charset="-127"/>
                <a:ea typeface="Gungsuh" pitchFamily="18" charset="-127"/>
              </a:rPr>
              <a:t>超過</a:t>
            </a:r>
            <a:r>
              <a:rPr lang="en-US" altLang="zh-TW" sz="3000" dirty="0">
                <a:ln>
                  <a:solidFill>
                    <a:schemeClr val="accent6">
                      <a:lumMod val="50000"/>
                    </a:schemeClr>
                  </a:solidFill>
                </a:ln>
                <a:solidFill>
                  <a:schemeClr val="tx1">
                    <a:lumMod val="75000"/>
                    <a:lumOff val="25000"/>
                  </a:schemeClr>
                </a:solidFill>
                <a:latin typeface="Gungsuh" pitchFamily="18" charset="-127"/>
                <a:ea typeface="Gungsuh" pitchFamily="18" charset="-127"/>
              </a:rPr>
              <a:t>70%</a:t>
            </a:r>
            <a:r>
              <a:rPr lang="zh-TW" altLang="zh-TW" sz="2500" dirty="0">
                <a:solidFill>
                  <a:schemeClr val="tx1">
                    <a:lumMod val="75000"/>
                    <a:lumOff val="25000"/>
                  </a:schemeClr>
                </a:solidFill>
                <a:latin typeface="Gungsuh" pitchFamily="18" charset="-127"/>
                <a:ea typeface="Gungsuh" pitchFamily="18" charset="-127"/>
              </a:rPr>
              <a:t>則宣布進入雨備賽程，比賽</a:t>
            </a:r>
            <a:r>
              <a:rPr lang="zh-TW" altLang="zh-TW" sz="2500" dirty="0">
                <a:ln>
                  <a:solidFill>
                    <a:schemeClr val="accent6">
                      <a:lumMod val="50000"/>
                    </a:schemeClr>
                  </a:solidFill>
                </a:ln>
                <a:solidFill>
                  <a:schemeClr val="tx1">
                    <a:lumMod val="75000"/>
                    <a:lumOff val="25000"/>
                  </a:schemeClr>
                </a:solidFill>
                <a:latin typeface="Gungsuh" pitchFamily="18" charset="-127"/>
                <a:ea typeface="Gungsuh" pitchFamily="18" charset="-127"/>
              </a:rPr>
              <a:t>當天早上</a:t>
            </a:r>
            <a:r>
              <a:rPr lang="en-US" altLang="zh-TW" sz="2500" dirty="0">
                <a:ln>
                  <a:solidFill>
                    <a:schemeClr val="accent6">
                      <a:lumMod val="50000"/>
                    </a:schemeClr>
                  </a:solidFill>
                </a:ln>
                <a:solidFill>
                  <a:schemeClr val="tx1">
                    <a:lumMod val="75000"/>
                    <a:lumOff val="25000"/>
                  </a:schemeClr>
                </a:solidFill>
                <a:latin typeface="Gungsuh" pitchFamily="18" charset="-127"/>
                <a:ea typeface="Gungsuh" pitchFamily="18" charset="-127"/>
              </a:rPr>
              <a:t>5</a:t>
            </a:r>
            <a:r>
              <a:rPr lang="zh-TW" altLang="zh-TW" sz="2500" dirty="0">
                <a:ln>
                  <a:solidFill>
                    <a:schemeClr val="accent6">
                      <a:lumMod val="50000"/>
                    </a:schemeClr>
                  </a:solidFill>
                </a:ln>
                <a:solidFill>
                  <a:schemeClr val="tx1">
                    <a:lumMod val="75000"/>
                    <a:lumOff val="25000"/>
                  </a:schemeClr>
                </a:solidFill>
                <a:latin typeface="Gungsuh" pitchFamily="18" charset="-127"/>
                <a:ea typeface="Gungsuh" pitchFamily="18" charset="-127"/>
              </a:rPr>
              <a:t>點半</a:t>
            </a:r>
            <a:r>
              <a:rPr lang="zh-TW" altLang="zh-TW" sz="2500" dirty="0">
                <a:solidFill>
                  <a:schemeClr val="tx1">
                    <a:lumMod val="75000"/>
                    <a:lumOff val="25000"/>
                  </a:schemeClr>
                </a:solidFill>
                <a:latin typeface="Gungsuh" pitchFamily="18" charset="-127"/>
                <a:ea typeface="Gungsuh" pitchFamily="18" charset="-127"/>
              </a:rPr>
              <a:t>進行第二波宣布是否確定進入雨備賽程。</a:t>
            </a:r>
          </a:p>
          <a:p>
            <a:pPr algn="ctr">
              <a:spcBef>
                <a:spcPts val="1200"/>
              </a:spcBef>
              <a:defRPr/>
            </a:pPr>
            <a:r>
              <a:rPr lang="zh-TW" altLang="zh-TW" sz="2500" dirty="0">
                <a:solidFill>
                  <a:schemeClr val="tx1">
                    <a:lumMod val="75000"/>
                    <a:lumOff val="25000"/>
                  </a:schemeClr>
                </a:solidFill>
                <a:latin typeface="Gungsuh" pitchFamily="18" charset="-127"/>
                <a:ea typeface="Gungsuh" pitchFamily="18" charset="-127"/>
              </a:rPr>
              <a:t>若晴天賽制進行到一半下雨，主辦單位有權力對賽程進行調整，各隊不得異議。</a:t>
            </a:r>
          </a:p>
        </p:txBody>
      </p:sp>
      <p:sp>
        <p:nvSpPr>
          <p:cNvPr id="4" name="矩形 3"/>
          <p:cNvSpPr/>
          <p:nvPr/>
        </p:nvSpPr>
        <p:spPr>
          <a:xfrm>
            <a:off x="2360613" y="1271588"/>
            <a:ext cx="4032250" cy="862012"/>
          </a:xfrm>
          <a:prstGeom prst="rect">
            <a:avLst/>
          </a:prstGeom>
        </p:spPr>
        <p:txBody>
          <a:bodyPr wrap="none">
            <a:spAutoFit/>
          </a:bodyPr>
          <a:lstStyle/>
          <a:p>
            <a:pPr>
              <a:defRPr/>
            </a:pPr>
            <a:r>
              <a:rPr lang="zh-TW" altLang="en-US" sz="5000" dirty="0">
                <a:solidFill>
                  <a:schemeClr val="tx1">
                    <a:lumMod val="75000"/>
                    <a:lumOff val="25000"/>
                  </a:schemeClr>
                </a:solidFill>
                <a:latin typeface="Gungsuh" pitchFamily="18" charset="-127"/>
                <a:ea typeface="Gungsuh" pitchFamily="18" charset="-127"/>
              </a:rPr>
              <a:t>進入雨備</a:t>
            </a:r>
            <a:r>
              <a:rPr lang="zh-TW" altLang="zh-TW" sz="5000" dirty="0">
                <a:solidFill>
                  <a:schemeClr val="tx1">
                    <a:lumMod val="75000"/>
                    <a:lumOff val="25000"/>
                  </a:schemeClr>
                </a:solidFill>
                <a:latin typeface="Gungsuh" pitchFamily="18" charset="-127"/>
                <a:ea typeface="Gungsuh" pitchFamily="18" charset="-127"/>
              </a:rPr>
              <a:t>制度</a:t>
            </a:r>
            <a:endParaRPr lang="zh-TW" altLang="zh-TW" sz="5000" dirty="0">
              <a:solidFill>
                <a:schemeClr val="tx1">
                  <a:lumMod val="75000"/>
                  <a:lumOff val="25000"/>
                </a:schemeClr>
              </a:solidFill>
              <a:latin typeface="Gungsuh" pitchFamily="18" charset="-127"/>
              <a:ea typeface="Gungsuh" pitchFamily="18" charset="-127"/>
            </a:endParaRPr>
          </a:p>
        </p:txBody>
      </p:sp>
      <p:pic>
        <p:nvPicPr>
          <p:cNvPr id="5" name="圖片 4"/>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xmlns="" val="0"/>
              </a:ext>
            </a:extLst>
          </a:blip>
          <a:srcRect r="50000"/>
          <a:stretch/>
        </p:blipFill>
        <p:spPr>
          <a:xfrm>
            <a:off x="1475656" y="947370"/>
            <a:ext cx="885147" cy="1327180"/>
          </a:xfrm>
          <a:prstGeom prst="rect">
            <a:avLst/>
          </a:prstGeom>
          <a:solidFill>
            <a:schemeClr val="accent2"/>
          </a:solidFill>
        </p:spPr>
      </p:pic>
      <p:pic>
        <p:nvPicPr>
          <p:cNvPr id="6" name="圖片 5"/>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l="50000"/>
          <a:stretch/>
        </p:blipFill>
        <p:spPr>
          <a:xfrm>
            <a:off x="6328894" y="978297"/>
            <a:ext cx="835394" cy="1298575"/>
          </a:xfrm>
          <a:prstGeom prst="rect">
            <a:avLst/>
          </a:prstGeom>
          <a:solidFill>
            <a:schemeClr val="accent2"/>
          </a:solid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31640" y="3068960"/>
            <a:ext cx="6336704" cy="1631216"/>
          </a:xfrm>
          <a:prstGeom prst="rect">
            <a:avLst/>
          </a:prstGeom>
        </p:spPr>
        <p:txBody>
          <a:bodyPr>
            <a:spAutoFit/>
          </a:bodyPr>
          <a:lstStyle/>
          <a:p>
            <a:pPr algn="ctr"/>
            <a:r>
              <a:rPr lang="zh-TW" altLang="zh-TW" sz="2500" dirty="0">
                <a:latin typeface="Gungsuh" pitchFamily="18" charset="-127"/>
                <a:ea typeface="Gungsuh" pitchFamily="18" charset="-127"/>
              </a:rPr>
              <a:t>籃球、排球至少需報名八隊以上，羽球至少需報名六隊以上，桌球至少需報名四隊以上，壘球至少需報名六隊以上，如項目未達最低報名隊伍數，則取消該競賽項目。</a:t>
            </a:r>
          </a:p>
        </p:txBody>
      </p:sp>
      <p:sp>
        <p:nvSpPr>
          <p:cNvPr id="3" name="矩形 2"/>
          <p:cNvSpPr/>
          <p:nvPr/>
        </p:nvSpPr>
        <p:spPr>
          <a:xfrm>
            <a:off x="2360613" y="1271588"/>
            <a:ext cx="4031873" cy="861774"/>
          </a:xfrm>
          <a:prstGeom prst="rect">
            <a:avLst/>
          </a:prstGeom>
        </p:spPr>
        <p:txBody>
          <a:bodyPr wrap="none">
            <a:spAutoFit/>
          </a:bodyPr>
          <a:lstStyle/>
          <a:p>
            <a:pPr>
              <a:defRPr/>
            </a:pPr>
            <a:r>
              <a:rPr lang="zh-TW" altLang="en-US" sz="5000" dirty="0">
                <a:solidFill>
                  <a:schemeClr val="tx1">
                    <a:lumMod val="75000"/>
                    <a:lumOff val="25000"/>
                  </a:schemeClr>
                </a:solidFill>
                <a:latin typeface="Gungsuh" pitchFamily="18" charset="-127"/>
                <a:ea typeface="Gungsuh" pitchFamily="18" charset="-127"/>
              </a:rPr>
              <a:t>比賽舉辦標準</a:t>
            </a:r>
            <a:endParaRPr lang="zh-TW" altLang="zh-TW" sz="5000" dirty="0">
              <a:solidFill>
                <a:schemeClr val="tx1">
                  <a:lumMod val="75000"/>
                  <a:lumOff val="25000"/>
                </a:schemeClr>
              </a:solidFill>
              <a:latin typeface="Gungsuh" pitchFamily="18" charset="-127"/>
              <a:ea typeface="Gungsuh" pitchFamily="18" charset="-127"/>
            </a:endParaRPr>
          </a:p>
        </p:txBody>
      </p:sp>
      <p:pic>
        <p:nvPicPr>
          <p:cNvPr id="4" name="圖片 3"/>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xmlns="" val="0"/>
              </a:ext>
            </a:extLst>
          </a:blip>
          <a:srcRect r="50000"/>
          <a:stretch/>
        </p:blipFill>
        <p:spPr>
          <a:xfrm>
            <a:off x="1475656" y="947370"/>
            <a:ext cx="885147" cy="1327180"/>
          </a:xfrm>
          <a:prstGeom prst="rect">
            <a:avLst/>
          </a:prstGeom>
          <a:solidFill>
            <a:schemeClr val="accent2"/>
          </a:solidFill>
        </p:spPr>
      </p:pic>
      <p:pic>
        <p:nvPicPr>
          <p:cNvPr id="5" name="圖片 4"/>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l="50000"/>
          <a:stretch/>
        </p:blipFill>
        <p:spPr>
          <a:xfrm>
            <a:off x="6328894" y="978297"/>
            <a:ext cx="835394" cy="1298575"/>
          </a:xfrm>
          <a:prstGeom prst="rect">
            <a:avLst/>
          </a:prstGeom>
          <a:solidFill>
            <a:schemeClr val="accent2"/>
          </a:solid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8" descr="http://pic2.cxtuku.com/00/04/61/b785e4ddd2d1.jpg"/>
          <p:cNvPicPr>
            <a:picLocks noChangeAspect="1" noChangeArrowheads="1"/>
          </p:cNvPicPr>
          <p:nvPr/>
        </p:nvPicPr>
        <p:blipFill>
          <a:blip r:embed="rId2" cstate="print"/>
          <a:srcRect l="16048" t="72285" r="14127" b="19595"/>
          <a:stretch>
            <a:fillRect/>
          </a:stretch>
        </p:blipFill>
        <p:spPr bwMode="auto">
          <a:xfrm rot="-188979">
            <a:off x="2360613" y="3933825"/>
            <a:ext cx="4371975" cy="485775"/>
          </a:xfrm>
          <a:prstGeom prst="rect">
            <a:avLst/>
          </a:prstGeom>
          <a:noFill/>
          <a:ln w="9525">
            <a:noFill/>
            <a:miter lim="800000"/>
            <a:headEnd/>
            <a:tailEnd/>
          </a:ln>
        </p:spPr>
      </p:pic>
      <p:pic>
        <p:nvPicPr>
          <p:cNvPr id="4" name="圖片 3"/>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2123728" y="2420888"/>
            <a:ext cx="2142490" cy="1606213"/>
          </a:xfrm>
          <a:prstGeom prst="rect">
            <a:avLst/>
          </a:prstGeom>
          <a:solidFill>
            <a:schemeClr val="tx1">
              <a:lumMod val="75000"/>
              <a:lumOff val="25000"/>
            </a:schemeClr>
          </a:solidFill>
        </p:spPr>
      </p:pic>
      <p:sp>
        <p:nvSpPr>
          <p:cNvPr id="5" name="文字方塊 4"/>
          <p:cNvSpPr txBox="1"/>
          <p:nvPr/>
        </p:nvSpPr>
        <p:spPr>
          <a:xfrm>
            <a:off x="3992563" y="3071813"/>
            <a:ext cx="2749550" cy="862012"/>
          </a:xfrm>
          <a:prstGeom prst="rect">
            <a:avLst/>
          </a:prstGeom>
          <a:noFill/>
        </p:spPr>
        <p:txBody>
          <a:bodyPr wrap="none">
            <a:spAutoFit/>
          </a:bodyPr>
          <a:lstStyle/>
          <a:p>
            <a:pPr>
              <a:defRPr/>
            </a:pPr>
            <a:r>
              <a:rPr lang="zh-TW" altLang="en-US" sz="5000" dirty="0">
                <a:solidFill>
                  <a:schemeClr val="tx1">
                    <a:lumMod val="65000"/>
                    <a:lumOff val="35000"/>
                  </a:schemeClr>
                </a:solidFill>
                <a:latin typeface="Gungsuh" pitchFamily="18" charset="-127"/>
                <a:ea typeface="Gungsuh" pitchFamily="18" charset="-127"/>
              </a:rPr>
              <a:t>中場休息</a:t>
            </a:r>
          </a:p>
        </p:txBody>
      </p:sp>
      <p:grpSp>
        <p:nvGrpSpPr>
          <p:cNvPr id="32773" name="群組 5"/>
          <p:cNvGrpSpPr>
            <a:grpSpLocks/>
          </p:cNvGrpSpPr>
          <p:nvPr/>
        </p:nvGrpSpPr>
        <p:grpSpPr bwMode="auto">
          <a:xfrm>
            <a:off x="6372225" y="2565400"/>
            <a:ext cx="785813" cy="725488"/>
            <a:chOff x="6594002" y="2475008"/>
            <a:chExt cx="786310" cy="726541"/>
          </a:xfrm>
        </p:grpSpPr>
        <p:pic>
          <p:nvPicPr>
            <p:cNvPr id="7" name="圖片 6"/>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8" name="橢圓 7"/>
            <p:cNvSpPr/>
            <p:nvPr/>
          </p:nvSpPr>
          <p:spPr>
            <a:xfrm>
              <a:off x="6932354" y="2475008"/>
              <a:ext cx="73071" cy="71542"/>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橢圓 8"/>
            <p:cNvSpPr/>
            <p:nvPr/>
          </p:nvSpPr>
          <p:spPr>
            <a:xfrm>
              <a:off x="7146801" y="2565627"/>
              <a:ext cx="71483" cy="71541"/>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0" name="橢圓 9"/>
            <p:cNvSpPr/>
            <p:nvPr/>
          </p:nvSpPr>
          <p:spPr>
            <a:xfrm>
              <a:off x="7308829" y="2780250"/>
              <a:ext cx="71483" cy="73131"/>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11" name="矩形 10"/>
          <p:cNvSpPr/>
          <p:nvPr/>
        </p:nvSpPr>
        <p:spPr>
          <a:xfrm>
            <a:off x="4249738" y="6194425"/>
            <a:ext cx="4940300" cy="630238"/>
          </a:xfrm>
          <a:prstGeom prst="rect">
            <a:avLst/>
          </a:prstGeom>
        </p:spPr>
        <p:txBody>
          <a:bodyPr wrap="none">
            <a:spAutoFit/>
          </a:bodyPr>
          <a:lstStyle/>
          <a:p>
            <a:pPr>
              <a:defRPr/>
            </a:pPr>
            <a:r>
              <a:rPr lang="en-US" altLang="zh-TW" sz="3500" b="1" dirty="0">
                <a:solidFill>
                  <a:schemeClr val="bg1">
                    <a:lumMod val="75000"/>
                  </a:schemeClr>
                </a:solidFill>
                <a:latin typeface="Niagara Engraved" pitchFamily="82" charset="0"/>
              </a:rPr>
              <a:t>Middle Business Administration Cup  at  NCUE</a:t>
            </a:r>
            <a:endParaRPr lang="zh-TW" altLang="en-US" sz="3500" b="1" dirty="0">
              <a:solidFill>
                <a:schemeClr val="bg1">
                  <a:lumMod val="75000"/>
                </a:schemeClr>
              </a:solidFill>
              <a:latin typeface="Niagara Engraved" pitchFamily="82"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http://pic2.cxtuku.com/00/04/61/b785e4ddd2d1.jpg"/>
          <p:cNvPicPr>
            <a:picLocks noChangeAspect="1" noChangeArrowheads="1"/>
          </p:cNvPicPr>
          <p:nvPr/>
        </p:nvPicPr>
        <p:blipFill>
          <a:blip r:embed="rId2" cstate="print"/>
          <a:srcRect l="16048" t="72285" r="14127" b="19595"/>
          <a:stretch>
            <a:fillRect/>
          </a:stretch>
        </p:blipFill>
        <p:spPr bwMode="auto">
          <a:xfrm rot="-188979">
            <a:off x="2360613" y="3933825"/>
            <a:ext cx="4371975" cy="485775"/>
          </a:xfrm>
          <a:prstGeom prst="rect">
            <a:avLst/>
          </a:prstGeom>
          <a:noFill/>
          <a:ln w="9525">
            <a:noFill/>
            <a:miter lim="800000"/>
            <a:headEnd/>
            <a:tailEnd/>
          </a:ln>
        </p:spPr>
      </p:pic>
      <p:pic>
        <p:nvPicPr>
          <p:cNvPr id="4" name="圖片 3"/>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2123728" y="2420888"/>
            <a:ext cx="2142490" cy="1606213"/>
          </a:xfrm>
          <a:prstGeom prst="rect">
            <a:avLst/>
          </a:prstGeom>
          <a:solidFill>
            <a:schemeClr val="tx1">
              <a:lumMod val="75000"/>
              <a:lumOff val="25000"/>
            </a:schemeClr>
          </a:solidFill>
        </p:spPr>
      </p:pic>
      <p:sp>
        <p:nvSpPr>
          <p:cNvPr id="5" name="文字方塊 4"/>
          <p:cNvSpPr txBox="1"/>
          <p:nvPr/>
        </p:nvSpPr>
        <p:spPr>
          <a:xfrm>
            <a:off x="3992563" y="3071813"/>
            <a:ext cx="2749550" cy="862012"/>
          </a:xfrm>
          <a:prstGeom prst="rect">
            <a:avLst/>
          </a:prstGeom>
          <a:noFill/>
        </p:spPr>
        <p:txBody>
          <a:bodyPr wrap="none">
            <a:spAutoFit/>
          </a:bodyPr>
          <a:lstStyle/>
          <a:p>
            <a:pPr>
              <a:defRPr/>
            </a:pPr>
            <a:r>
              <a:rPr lang="zh-TW" altLang="en-US" sz="5000" dirty="0">
                <a:solidFill>
                  <a:schemeClr val="tx1">
                    <a:lumMod val="65000"/>
                    <a:lumOff val="35000"/>
                  </a:schemeClr>
                </a:solidFill>
                <a:latin typeface="Gungsuh" pitchFamily="18" charset="-127"/>
                <a:ea typeface="Gungsuh" pitchFamily="18" charset="-127"/>
              </a:rPr>
              <a:t>報到方式</a:t>
            </a:r>
          </a:p>
        </p:txBody>
      </p:sp>
      <p:grpSp>
        <p:nvGrpSpPr>
          <p:cNvPr id="33797" name="群組 5"/>
          <p:cNvGrpSpPr>
            <a:grpSpLocks/>
          </p:cNvGrpSpPr>
          <p:nvPr/>
        </p:nvGrpSpPr>
        <p:grpSpPr bwMode="auto">
          <a:xfrm>
            <a:off x="6372225" y="2565400"/>
            <a:ext cx="785813" cy="725488"/>
            <a:chOff x="6594002" y="2475008"/>
            <a:chExt cx="786310" cy="726541"/>
          </a:xfrm>
        </p:grpSpPr>
        <p:pic>
          <p:nvPicPr>
            <p:cNvPr id="7" name="圖片 6"/>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8" name="橢圓 7"/>
            <p:cNvSpPr/>
            <p:nvPr/>
          </p:nvSpPr>
          <p:spPr>
            <a:xfrm>
              <a:off x="6932354" y="2475008"/>
              <a:ext cx="73071" cy="71542"/>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橢圓 8"/>
            <p:cNvSpPr/>
            <p:nvPr/>
          </p:nvSpPr>
          <p:spPr>
            <a:xfrm>
              <a:off x="7146801" y="2565627"/>
              <a:ext cx="71483" cy="71541"/>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0" name="橢圓 9"/>
            <p:cNvSpPr/>
            <p:nvPr/>
          </p:nvSpPr>
          <p:spPr>
            <a:xfrm>
              <a:off x="7308829" y="2780250"/>
              <a:ext cx="71483" cy="73131"/>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11" name="矩形 10"/>
          <p:cNvSpPr/>
          <p:nvPr/>
        </p:nvSpPr>
        <p:spPr>
          <a:xfrm>
            <a:off x="4249738" y="6194425"/>
            <a:ext cx="4940300" cy="630238"/>
          </a:xfrm>
          <a:prstGeom prst="rect">
            <a:avLst/>
          </a:prstGeom>
        </p:spPr>
        <p:txBody>
          <a:bodyPr wrap="none">
            <a:spAutoFit/>
          </a:bodyPr>
          <a:lstStyle/>
          <a:p>
            <a:pPr>
              <a:defRPr/>
            </a:pPr>
            <a:r>
              <a:rPr lang="en-US" altLang="zh-TW" sz="3500" b="1" dirty="0">
                <a:solidFill>
                  <a:schemeClr val="bg1">
                    <a:lumMod val="75000"/>
                  </a:schemeClr>
                </a:solidFill>
                <a:latin typeface="Niagara Engraved" pitchFamily="82" charset="0"/>
              </a:rPr>
              <a:t>Middle Business Administration Cup  at  NCUE</a:t>
            </a:r>
            <a:endParaRPr lang="zh-TW" altLang="en-US" sz="3500" b="1" dirty="0">
              <a:solidFill>
                <a:schemeClr val="bg1">
                  <a:lumMod val="75000"/>
                </a:schemeClr>
              </a:solidFill>
              <a:latin typeface="Niagara Engraved" pitchFamily="82"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12032" y="792090"/>
            <a:ext cx="6904384" cy="1708160"/>
          </a:xfrm>
          <a:prstGeom prst="rect">
            <a:avLst/>
          </a:prstGeom>
        </p:spPr>
        <p:txBody>
          <a:bodyPr>
            <a:spAutoFit/>
          </a:bodyPr>
          <a:lstStyle/>
          <a:p>
            <a:pPr>
              <a:defRPr/>
            </a:pPr>
            <a:r>
              <a:rPr lang="zh-TW" altLang="zh-TW" sz="2500" dirty="0">
                <a:solidFill>
                  <a:schemeClr val="tx1">
                    <a:lumMod val="75000"/>
                    <a:lumOff val="25000"/>
                  </a:schemeClr>
                </a:solidFill>
                <a:latin typeface="Gungsuh" pitchFamily="18" charset="-127"/>
                <a:ea typeface="Gungsuh" pitchFamily="18" charset="-127"/>
              </a:rPr>
              <a:t>請各隊在表定</a:t>
            </a:r>
            <a:r>
              <a:rPr lang="zh-TW" altLang="zh-TW" sz="3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Gungsuh" pitchFamily="18" charset="-127"/>
                <a:ea typeface="Gungsuh" pitchFamily="18" charset="-127"/>
              </a:rPr>
              <a:t>該隊第一場比賽</a:t>
            </a:r>
            <a:r>
              <a:rPr lang="en-US" altLang="zh-TW" sz="3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Gungsuh" pitchFamily="18" charset="-127"/>
                <a:ea typeface="Gungsuh" pitchFamily="18" charset="-127"/>
              </a:rPr>
              <a:t>40</a:t>
            </a:r>
            <a:r>
              <a:rPr lang="zh-TW" altLang="zh-TW" sz="3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Gungsuh" pitchFamily="18" charset="-127"/>
                <a:ea typeface="Gungsuh" pitchFamily="18" charset="-127"/>
              </a:rPr>
              <a:t>分鐘前</a:t>
            </a:r>
            <a:r>
              <a:rPr lang="zh-TW" altLang="zh-TW" sz="2500" dirty="0">
                <a:solidFill>
                  <a:schemeClr val="tx1">
                    <a:lumMod val="75000"/>
                    <a:lumOff val="25000"/>
                  </a:schemeClr>
                </a:solidFill>
                <a:latin typeface="Gungsuh" pitchFamily="18" charset="-127"/>
                <a:ea typeface="Gungsuh" pitchFamily="18" charset="-127"/>
              </a:rPr>
              <a:t>，派一名代表，攜帶全體隊員的雙證件</a:t>
            </a:r>
            <a:r>
              <a:rPr lang="en-US" altLang="zh-TW" sz="2500" dirty="0">
                <a:solidFill>
                  <a:schemeClr val="tx1">
                    <a:lumMod val="75000"/>
                    <a:lumOff val="25000"/>
                  </a:schemeClr>
                </a:solidFill>
                <a:latin typeface="Gungsuh" pitchFamily="18" charset="-127"/>
                <a:ea typeface="Gungsuh" pitchFamily="18" charset="-127"/>
              </a:rPr>
              <a:t>(</a:t>
            </a:r>
            <a:r>
              <a:rPr lang="zh-TW" altLang="zh-TW" sz="2500" dirty="0">
                <a:solidFill>
                  <a:schemeClr val="tx1">
                    <a:lumMod val="75000"/>
                    <a:lumOff val="25000"/>
                  </a:schemeClr>
                </a:solidFill>
                <a:latin typeface="Gungsuh" pitchFamily="18" charset="-127"/>
                <a:ea typeface="Gungsuh" pitchFamily="18" charset="-127"/>
              </a:rPr>
              <a:t>學生證和身分證</a:t>
            </a:r>
            <a:r>
              <a:rPr lang="en-US" altLang="zh-TW" sz="2500" dirty="0">
                <a:solidFill>
                  <a:schemeClr val="tx1">
                    <a:lumMod val="75000"/>
                    <a:lumOff val="25000"/>
                  </a:schemeClr>
                </a:solidFill>
                <a:latin typeface="Gungsuh" pitchFamily="18" charset="-127"/>
                <a:ea typeface="Gungsuh" pitchFamily="18" charset="-127"/>
              </a:rPr>
              <a:t>/</a:t>
            </a:r>
            <a:r>
              <a:rPr lang="zh-TW" altLang="zh-TW" sz="2500" dirty="0">
                <a:solidFill>
                  <a:schemeClr val="tx1">
                    <a:lumMod val="75000"/>
                    <a:lumOff val="25000"/>
                  </a:schemeClr>
                </a:solidFill>
                <a:latin typeface="Gungsuh" pitchFamily="18" charset="-127"/>
                <a:ea typeface="Gungsuh" pitchFamily="18" charset="-127"/>
              </a:rPr>
              <a:t>駕照</a:t>
            </a:r>
            <a:r>
              <a:rPr lang="en-US" altLang="zh-TW" sz="2500" dirty="0">
                <a:solidFill>
                  <a:schemeClr val="tx1">
                    <a:lumMod val="75000"/>
                    <a:lumOff val="25000"/>
                  </a:schemeClr>
                </a:solidFill>
                <a:latin typeface="Gungsuh" pitchFamily="18" charset="-127"/>
                <a:ea typeface="Gungsuh" pitchFamily="18" charset="-127"/>
              </a:rPr>
              <a:t>/</a:t>
            </a:r>
            <a:r>
              <a:rPr lang="zh-TW" altLang="zh-TW" sz="2500" dirty="0">
                <a:solidFill>
                  <a:schemeClr val="tx1">
                    <a:lumMod val="75000"/>
                    <a:lumOff val="25000"/>
                  </a:schemeClr>
                </a:solidFill>
                <a:latin typeface="Gungsuh" pitchFamily="18" charset="-127"/>
                <a:ea typeface="Gungsuh" pitchFamily="18" charset="-127"/>
              </a:rPr>
              <a:t>居留證</a:t>
            </a:r>
            <a:r>
              <a:rPr lang="en-US" altLang="zh-TW" sz="2500" dirty="0">
                <a:solidFill>
                  <a:schemeClr val="tx1">
                    <a:lumMod val="75000"/>
                    <a:lumOff val="25000"/>
                  </a:schemeClr>
                </a:solidFill>
                <a:latin typeface="Gungsuh" pitchFamily="18" charset="-127"/>
                <a:ea typeface="Gungsuh" pitchFamily="18" charset="-127"/>
              </a:rPr>
              <a:t>)</a:t>
            </a:r>
            <a:r>
              <a:rPr lang="zh-TW" altLang="zh-TW" sz="2500" dirty="0">
                <a:solidFill>
                  <a:schemeClr val="tx1">
                    <a:lumMod val="75000"/>
                    <a:lumOff val="25000"/>
                  </a:schemeClr>
                </a:solidFill>
                <a:latin typeface="Gungsuh" pitchFamily="18" charset="-127"/>
                <a:ea typeface="Gungsuh" pitchFamily="18" charset="-127"/>
              </a:rPr>
              <a:t>至比賽場地之服務台辦理報到手續。</a:t>
            </a:r>
          </a:p>
        </p:txBody>
      </p:sp>
      <p:sp>
        <p:nvSpPr>
          <p:cNvPr id="34819" name="矩形 5"/>
          <p:cNvSpPr>
            <a:spLocks noChangeArrowheads="1"/>
          </p:cNvSpPr>
          <p:nvPr/>
        </p:nvSpPr>
        <p:spPr bwMode="auto">
          <a:xfrm>
            <a:off x="1411288" y="2711450"/>
            <a:ext cx="6905625" cy="862013"/>
          </a:xfrm>
          <a:prstGeom prst="rect">
            <a:avLst/>
          </a:prstGeom>
          <a:noFill/>
          <a:ln w="9525">
            <a:noFill/>
            <a:miter lim="800000"/>
            <a:headEnd/>
            <a:tailEnd/>
          </a:ln>
        </p:spPr>
        <p:txBody>
          <a:bodyPr>
            <a:spAutoFit/>
          </a:bodyPr>
          <a:lstStyle/>
          <a:p>
            <a:r>
              <a:rPr lang="zh-TW" altLang="zh-TW" sz="2500">
                <a:solidFill>
                  <a:srgbClr val="404040"/>
                </a:solidFill>
                <a:latin typeface="Gungsuh" pitchFamily="18" charset="-127"/>
                <a:ea typeface="Gungsuh" pitchFamily="18" charset="-127"/>
              </a:rPr>
              <a:t>工作人員核對選手資料；並請代表核對檢錄表上資料，若有錯誤，請立即告知工作人員進行修改。</a:t>
            </a:r>
          </a:p>
        </p:txBody>
      </p:sp>
      <p:sp>
        <p:nvSpPr>
          <p:cNvPr id="7" name="矩形 6"/>
          <p:cNvSpPr/>
          <p:nvPr/>
        </p:nvSpPr>
        <p:spPr>
          <a:xfrm>
            <a:off x="1412032" y="3925268"/>
            <a:ext cx="7128792" cy="1323439"/>
          </a:xfrm>
          <a:prstGeom prst="rect">
            <a:avLst/>
          </a:prstGeom>
        </p:spPr>
        <p:txBody>
          <a:bodyPr>
            <a:spAutoFit/>
          </a:bodyPr>
          <a:lstStyle/>
          <a:p>
            <a:pPr>
              <a:defRPr/>
            </a:pPr>
            <a:r>
              <a:rPr lang="zh-TW" altLang="zh-TW" sz="2500" dirty="0">
                <a:solidFill>
                  <a:prstClr val="black">
                    <a:lumMod val="75000"/>
                    <a:lumOff val="25000"/>
                  </a:prstClr>
                </a:solidFill>
                <a:latin typeface="Gungsuh" pitchFamily="18" charset="-127"/>
                <a:ea typeface="Gungsuh" pitchFamily="18" charset="-127"/>
              </a:rPr>
              <a:t>若確認無誤，工作人員會將全隊學生證保管至服務台並發放選手證，於比賽結束後再向服務台領取學生證。</a:t>
            </a:r>
            <a:r>
              <a:rPr lang="zh-TW" altLang="zh-TW" sz="3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Gungsuh" pitchFamily="18" charset="-127"/>
                <a:ea typeface="Gungsuh" pitchFamily="18" charset="-127"/>
              </a:rPr>
              <a:t>經查證件不齊者，視同資格不符。</a:t>
            </a:r>
            <a:endParaRPr lang="zh-TW" altLang="zh-TW" sz="3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Gungsuh" pitchFamily="18" charset="-127"/>
              <a:ea typeface="Gungsuh" pitchFamily="18" charset="-127"/>
            </a:endParaRPr>
          </a:p>
        </p:txBody>
      </p:sp>
      <p:grpSp>
        <p:nvGrpSpPr>
          <p:cNvPr id="34821" name="群組 7"/>
          <p:cNvGrpSpPr>
            <a:grpSpLocks/>
          </p:cNvGrpSpPr>
          <p:nvPr/>
        </p:nvGrpSpPr>
        <p:grpSpPr bwMode="auto">
          <a:xfrm rot="-2169942">
            <a:off x="669925" y="4056063"/>
            <a:ext cx="787400" cy="727075"/>
            <a:chOff x="6594002" y="2475008"/>
            <a:chExt cx="786310" cy="726541"/>
          </a:xfrm>
        </p:grpSpPr>
        <p:pic>
          <p:nvPicPr>
            <p:cNvPr id="9" name="圖片 8"/>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10" name="橢圓 9"/>
            <p:cNvSpPr/>
            <p:nvPr/>
          </p:nvSpPr>
          <p:spPr>
            <a:xfrm>
              <a:off x="6933341" y="2473937"/>
              <a:ext cx="71339"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橢圓 10"/>
            <p:cNvSpPr/>
            <p:nvPr/>
          </p:nvSpPr>
          <p:spPr>
            <a:xfrm>
              <a:off x="7145797" y="2565073"/>
              <a:ext cx="72924"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2" name="橢圓 11"/>
            <p:cNvSpPr/>
            <p:nvPr/>
          </p:nvSpPr>
          <p:spPr>
            <a:xfrm>
              <a:off x="7308723" y="2779948"/>
              <a:ext cx="71338"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34822" name="群組 12"/>
          <p:cNvGrpSpPr>
            <a:grpSpLocks/>
          </p:cNvGrpSpPr>
          <p:nvPr/>
        </p:nvGrpSpPr>
        <p:grpSpPr bwMode="auto">
          <a:xfrm rot="-2196906">
            <a:off x="642938" y="2684463"/>
            <a:ext cx="787400" cy="725487"/>
            <a:chOff x="6594002" y="2475008"/>
            <a:chExt cx="786310" cy="726541"/>
          </a:xfrm>
        </p:grpSpPr>
        <p:pic>
          <p:nvPicPr>
            <p:cNvPr id="14" name="圖片 13"/>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15" name="橢圓 14"/>
            <p:cNvSpPr/>
            <p:nvPr/>
          </p:nvSpPr>
          <p:spPr>
            <a:xfrm>
              <a:off x="6933226" y="2473973"/>
              <a:ext cx="71339" cy="71542"/>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橢圓 15"/>
            <p:cNvSpPr/>
            <p:nvPr/>
          </p:nvSpPr>
          <p:spPr>
            <a:xfrm>
              <a:off x="7144635" y="2564759"/>
              <a:ext cx="72924" cy="71542"/>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7" name="橢圓 16"/>
            <p:cNvSpPr/>
            <p:nvPr/>
          </p:nvSpPr>
          <p:spPr>
            <a:xfrm>
              <a:off x="7309508" y="2778335"/>
              <a:ext cx="71338" cy="73131"/>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34823" name="群組 17"/>
          <p:cNvGrpSpPr>
            <a:grpSpLocks/>
          </p:cNvGrpSpPr>
          <p:nvPr/>
        </p:nvGrpSpPr>
        <p:grpSpPr bwMode="auto">
          <a:xfrm rot="-2167095">
            <a:off x="625475" y="809625"/>
            <a:ext cx="785813" cy="727075"/>
            <a:chOff x="6594002" y="2475008"/>
            <a:chExt cx="786310" cy="726541"/>
          </a:xfrm>
        </p:grpSpPr>
        <p:pic>
          <p:nvPicPr>
            <p:cNvPr id="19" name="圖片 18"/>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20" name="橢圓 19"/>
            <p:cNvSpPr/>
            <p:nvPr/>
          </p:nvSpPr>
          <p:spPr>
            <a:xfrm>
              <a:off x="6932165" y="2473953"/>
              <a:ext cx="73071"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橢圓 20"/>
            <p:cNvSpPr/>
            <p:nvPr/>
          </p:nvSpPr>
          <p:spPr>
            <a:xfrm>
              <a:off x="7146714" y="2564913"/>
              <a:ext cx="71483"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22" name="橢圓 21"/>
            <p:cNvSpPr/>
            <p:nvPr/>
          </p:nvSpPr>
          <p:spPr>
            <a:xfrm>
              <a:off x="7309995" y="2780120"/>
              <a:ext cx="71482"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descr="http://pic2.cxtuku.com/00/04/61/b785e4ddd2d1.jpg"/>
          <p:cNvPicPr>
            <a:picLocks noChangeAspect="1" noChangeArrowheads="1"/>
          </p:cNvPicPr>
          <p:nvPr/>
        </p:nvPicPr>
        <p:blipFill>
          <a:blip r:embed="rId2" cstate="print"/>
          <a:srcRect l="16048" t="72285" r="14127" b="19595"/>
          <a:stretch>
            <a:fillRect/>
          </a:stretch>
        </p:blipFill>
        <p:spPr bwMode="auto">
          <a:xfrm rot="-188979">
            <a:off x="2360613" y="3933825"/>
            <a:ext cx="4371975" cy="485775"/>
          </a:xfrm>
          <a:prstGeom prst="rect">
            <a:avLst/>
          </a:prstGeom>
          <a:noFill/>
          <a:ln w="9525">
            <a:noFill/>
            <a:miter lim="800000"/>
            <a:headEnd/>
            <a:tailEnd/>
          </a:ln>
        </p:spPr>
      </p:pic>
      <p:pic>
        <p:nvPicPr>
          <p:cNvPr id="4" name="圖片 3"/>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2123728" y="2420888"/>
            <a:ext cx="2142490" cy="1606213"/>
          </a:xfrm>
          <a:prstGeom prst="rect">
            <a:avLst/>
          </a:prstGeom>
          <a:solidFill>
            <a:schemeClr val="tx1">
              <a:lumMod val="75000"/>
              <a:lumOff val="25000"/>
            </a:schemeClr>
          </a:solidFill>
        </p:spPr>
      </p:pic>
      <p:sp>
        <p:nvSpPr>
          <p:cNvPr id="5" name="文字方塊 4"/>
          <p:cNvSpPr txBox="1"/>
          <p:nvPr/>
        </p:nvSpPr>
        <p:spPr>
          <a:xfrm>
            <a:off x="3992563" y="3071813"/>
            <a:ext cx="2749550" cy="862012"/>
          </a:xfrm>
          <a:prstGeom prst="rect">
            <a:avLst/>
          </a:prstGeom>
          <a:noFill/>
        </p:spPr>
        <p:txBody>
          <a:bodyPr wrap="none">
            <a:spAutoFit/>
          </a:bodyPr>
          <a:lstStyle/>
          <a:p>
            <a:pPr>
              <a:defRPr/>
            </a:pPr>
            <a:r>
              <a:rPr lang="zh-TW" altLang="en-US" sz="5000" dirty="0">
                <a:solidFill>
                  <a:schemeClr val="tx1">
                    <a:lumMod val="65000"/>
                    <a:lumOff val="35000"/>
                  </a:schemeClr>
                </a:solidFill>
                <a:latin typeface="Gungsuh" pitchFamily="18" charset="-127"/>
                <a:ea typeface="Gungsuh" pitchFamily="18" charset="-127"/>
              </a:rPr>
              <a:t>檢錄方式</a:t>
            </a:r>
          </a:p>
        </p:txBody>
      </p:sp>
      <p:grpSp>
        <p:nvGrpSpPr>
          <p:cNvPr id="35845" name="群組 5"/>
          <p:cNvGrpSpPr>
            <a:grpSpLocks/>
          </p:cNvGrpSpPr>
          <p:nvPr/>
        </p:nvGrpSpPr>
        <p:grpSpPr bwMode="auto">
          <a:xfrm>
            <a:off x="6372225" y="2565400"/>
            <a:ext cx="785813" cy="725488"/>
            <a:chOff x="6594002" y="2475008"/>
            <a:chExt cx="786310" cy="726541"/>
          </a:xfrm>
        </p:grpSpPr>
        <p:pic>
          <p:nvPicPr>
            <p:cNvPr id="7" name="圖片 6"/>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8" name="橢圓 7"/>
            <p:cNvSpPr/>
            <p:nvPr/>
          </p:nvSpPr>
          <p:spPr>
            <a:xfrm>
              <a:off x="6932354" y="2475008"/>
              <a:ext cx="73071" cy="71542"/>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橢圓 8"/>
            <p:cNvSpPr/>
            <p:nvPr/>
          </p:nvSpPr>
          <p:spPr>
            <a:xfrm>
              <a:off x="7146801" y="2565627"/>
              <a:ext cx="71483" cy="71541"/>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0" name="橢圓 9"/>
            <p:cNvSpPr/>
            <p:nvPr/>
          </p:nvSpPr>
          <p:spPr>
            <a:xfrm>
              <a:off x="7308829" y="2780250"/>
              <a:ext cx="71483" cy="73131"/>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11" name="矩形 10"/>
          <p:cNvSpPr/>
          <p:nvPr/>
        </p:nvSpPr>
        <p:spPr>
          <a:xfrm>
            <a:off x="4249738" y="6194425"/>
            <a:ext cx="4940300" cy="630238"/>
          </a:xfrm>
          <a:prstGeom prst="rect">
            <a:avLst/>
          </a:prstGeom>
        </p:spPr>
        <p:txBody>
          <a:bodyPr wrap="none">
            <a:spAutoFit/>
          </a:bodyPr>
          <a:lstStyle/>
          <a:p>
            <a:pPr>
              <a:defRPr/>
            </a:pPr>
            <a:r>
              <a:rPr lang="en-US" altLang="zh-TW" sz="3500" b="1" dirty="0">
                <a:solidFill>
                  <a:schemeClr val="bg1">
                    <a:lumMod val="75000"/>
                  </a:schemeClr>
                </a:solidFill>
                <a:latin typeface="Niagara Engraved" pitchFamily="82" charset="0"/>
              </a:rPr>
              <a:t>Middle Business Administration Cup  at  NCUE</a:t>
            </a:r>
            <a:endParaRPr lang="zh-TW" altLang="en-US" sz="3500" b="1" dirty="0">
              <a:solidFill>
                <a:schemeClr val="bg1">
                  <a:lumMod val="75000"/>
                </a:schemeClr>
              </a:solidFill>
              <a:latin typeface="Niagara Engraved" pitchFamily="82"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1697" y="1019338"/>
            <a:ext cx="7822791" cy="4401205"/>
          </a:xfrm>
          <a:prstGeom prst="rect">
            <a:avLst/>
          </a:prstGeom>
        </p:spPr>
        <p:txBody>
          <a:bodyPr>
            <a:spAutoFit/>
          </a:bodyPr>
          <a:lstStyle/>
          <a:p>
            <a:pPr>
              <a:spcBef>
                <a:spcPts val="1800"/>
              </a:spcBef>
              <a:defRPr/>
            </a:pPr>
            <a:r>
              <a:rPr lang="zh-TW" altLang="zh-TW" sz="2500" dirty="0">
                <a:solidFill>
                  <a:schemeClr val="tx1">
                    <a:lumMod val="75000"/>
                    <a:lumOff val="25000"/>
                  </a:schemeClr>
                </a:solidFill>
                <a:latin typeface="Gungsuh" pitchFamily="18" charset="-127"/>
                <a:ea typeface="Gungsuh" pitchFamily="18" charset="-127"/>
              </a:rPr>
              <a:t>請各參賽隊伍於</a:t>
            </a:r>
            <a:r>
              <a:rPr lang="zh-TW" altLang="zh-TW" sz="25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Gungsuh" pitchFamily="18" charset="-127"/>
                <a:ea typeface="Gungsuh" pitchFamily="18" charset="-127"/>
              </a:rPr>
              <a:t>比賽前</a:t>
            </a:r>
            <a:r>
              <a:rPr lang="en-US" altLang="zh-TW" sz="25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Gungsuh" pitchFamily="18" charset="-127"/>
                <a:ea typeface="Gungsuh" pitchFamily="18" charset="-127"/>
              </a:rPr>
              <a:t> 20</a:t>
            </a:r>
            <a:r>
              <a:rPr lang="zh-TW" altLang="zh-TW" sz="25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Gungsuh" pitchFamily="18" charset="-127"/>
                <a:ea typeface="Gungsuh" pitchFamily="18" charset="-127"/>
              </a:rPr>
              <a:t>分鐘</a:t>
            </a:r>
            <a:r>
              <a:rPr lang="zh-TW" altLang="zh-TW" sz="2500" dirty="0">
                <a:solidFill>
                  <a:schemeClr val="tx1">
                    <a:lumMod val="75000"/>
                    <a:lumOff val="25000"/>
                  </a:schemeClr>
                </a:solidFill>
                <a:latin typeface="Gungsuh" pitchFamily="18" charset="-127"/>
                <a:ea typeface="Gungsuh" pitchFamily="18" charset="-127"/>
              </a:rPr>
              <a:t>，至比賽場地之檢錄台辦理檢錄手續。全體隊員出示選手證。</a:t>
            </a:r>
          </a:p>
          <a:p>
            <a:pPr>
              <a:spcBef>
                <a:spcPts val="1800"/>
              </a:spcBef>
              <a:defRPr/>
            </a:pPr>
            <a:r>
              <a:rPr lang="zh-TW" altLang="zh-TW" sz="2500" dirty="0">
                <a:solidFill>
                  <a:schemeClr val="tx1">
                    <a:lumMod val="75000"/>
                    <a:lumOff val="25000"/>
                  </a:schemeClr>
                </a:solidFill>
                <a:latin typeface="Gungsuh" pitchFamily="18" charset="-127"/>
                <a:ea typeface="Gungsuh" pitchFamily="18" charset="-127"/>
              </a:rPr>
              <a:t>於報名表上之球員方可登錄，未完成登錄之球隊不可出賽；未在登錄名單上之球員不可出賽，且</a:t>
            </a:r>
            <a:r>
              <a:rPr lang="zh-TW" altLang="zh-TW" sz="25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Gungsuh" pitchFamily="18" charset="-127"/>
                <a:ea typeface="Gungsuh" pitchFamily="18" charset="-127"/>
              </a:rPr>
              <a:t>登錄完成後不可更動名單。</a:t>
            </a:r>
            <a:endParaRPr lang="zh-TW" altLang="zh-TW" sz="2500" dirty="0">
              <a:solidFill>
                <a:schemeClr val="tx1">
                  <a:lumMod val="75000"/>
                  <a:lumOff val="25000"/>
                </a:schemeClr>
              </a:solidFill>
              <a:latin typeface="Gungsuh" pitchFamily="18" charset="-127"/>
              <a:ea typeface="Gungsuh" pitchFamily="18" charset="-127"/>
            </a:endParaRPr>
          </a:p>
          <a:p>
            <a:pPr>
              <a:spcBef>
                <a:spcPts val="1800"/>
              </a:spcBef>
              <a:defRPr/>
            </a:pPr>
            <a:r>
              <a:rPr lang="zh-TW" altLang="zh-TW" sz="2500" dirty="0">
                <a:solidFill>
                  <a:schemeClr val="tx1">
                    <a:lumMod val="75000"/>
                    <a:lumOff val="25000"/>
                  </a:schemeClr>
                </a:solidFill>
                <a:latin typeface="Gungsuh" pitchFamily="18" charset="-127"/>
                <a:ea typeface="Gungsuh" pitchFamily="18" charset="-127"/>
              </a:rPr>
              <a:t>每場比賽前登錄名單之雙方隊員，持各自選手證與學生證一字排開，將選手證置於右臉旁，經工作人員檢錄完成後，與對方球員進行身分確認，並由雙方隊長簽名同意。檢錄期間如有疑義可向工作人員提出。</a:t>
            </a:r>
            <a:r>
              <a:rPr lang="zh-TW" altLang="zh-TW" sz="2500" u="sng" dirty="0">
                <a:solidFill>
                  <a:schemeClr val="tx1">
                    <a:lumMod val="75000"/>
                    <a:lumOff val="25000"/>
                  </a:schemeClr>
                </a:solidFill>
                <a:latin typeface="Gungsuh" pitchFamily="18" charset="-127"/>
                <a:ea typeface="Gungsuh" pitchFamily="18" charset="-127"/>
              </a:rPr>
              <a:t>因選手參加兩個以上項目而無法登錄參賽情形，請自行負責。</a:t>
            </a:r>
          </a:p>
        </p:txBody>
      </p:sp>
      <p:grpSp>
        <p:nvGrpSpPr>
          <p:cNvPr id="36867" name="群組 2"/>
          <p:cNvGrpSpPr>
            <a:grpSpLocks/>
          </p:cNvGrpSpPr>
          <p:nvPr/>
        </p:nvGrpSpPr>
        <p:grpSpPr bwMode="auto">
          <a:xfrm rot="-2167095">
            <a:off x="334963" y="1028700"/>
            <a:ext cx="785812" cy="725488"/>
            <a:chOff x="6594002" y="2475008"/>
            <a:chExt cx="786310" cy="726541"/>
          </a:xfrm>
        </p:grpSpPr>
        <p:pic>
          <p:nvPicPr>
            <p:cNvPr id="4" name="圖片 3"/>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5" name="橢圓 4"/>
            <p:cNvSpPr/>
            <p:nvPr/>
          </p:nvSpPr>
          <p:spPr>
            <a:xfrm>
              <a:off x="6931697" y="2473797"/>
              <a:ext cx="73071" cy="71542"/>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橢圓 5"/>
            <p:cNvSpPr/>
            <p:nvPr/>
          </p:nvSpPr>
          <p:spPr>
            <a:xfrm>
              <a:off x="7146247" y="2564957"/>
              <a:ext cx="71482" cy="71541"/>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7" name="橢圓 6"/>
            <p:cNvSpPr/>
            <p:nvPr/>
          </p:nvSpPr>
          <p:spPr>
            <a:xfrm>
              <a:off x="7307776" y="2779544"/>
              <a:ext cx="71482" cy="73131"/>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36868" name="群組 7"/>
          <p:cNvGrpSpPr>
            <a:grpSpLocks/>
          </p:cNvGrpSpPr>
          <p:nvPr/>
        </p:nvGrpSpPr>
        <p:grpSpPr bwMode="auto">
          <a:xfrm rot="-2167095">
            <a:off x="317500" y="2181225"/>
            <a:ext cx="787400" cy="725488"/>
            <a:chOff x="6594002" y="2475008"/>
            <a:chExt cx="786310" cy="726541"/>
          </a:xfrm>
        </p:grpSpPr>
        <p:pic>
          <p:nvPicPr>
            <p:cNvPr id="9" name="圖片 8"/>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10" name="橢圓 9"/>
            <p:cNvSpPr/>
            <p:nvPr/>
          </p:nvSpPr>
          <p:spPr>
            <a:xfrm>
              <a:off x="6932601" y="2473797"/>
              <a:ext cx="71339" cy="71542"/>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橢圓 10"/>
            <p:cNvSpPr/>
            <p:nvPr/>
          </p:nvSpPr>
          <p:spPr>
            <a:xfrm>
              <a:off x="7145133" y="2564957"/>
              <a:ext cx="72924" cy="71541"/>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2" name="橢圓 11"/>
            <p:cNvSpPr/>
            <p:nvPr/>
          </p:nvSpPr>
          <p:spPr>
            <a:xfrm>
              <a:off x="7308704" y="2778729"/>
              <a:ext cx="71338" cy="73131"/>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36869" name="群組 12"/>
          <p:cNvGrpSpPr>
            <a:grpSpLocks/>
          </p:cNvGrpSpPr>
          <p:nvPr/>
        </p:nvGrpSpPr>
        <p:grpSpPr bwMode="auto">
          <a:xfrm rot="-2167095">
            <a:off x="317500" y="3332163"/>
            <a:ext cx="787400" cy="727075"/>
            <a:chOff x="6594002" y="2475008"/>
            <a:chExt cx="786310" cy="726541"/>
          </a:xfrm>
        </p:grpSpPr>
        <p:pic>
          <p:nvPicPr>
            <p:cNvPr id="14" name="圖片 13"/>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15" name="橢圓 14"/>
            <p:cNvSpPr/>
            <p:nvPr/>
          </p:nvSpPr>
          <p:spPr>
            <a:xfrm>
              <a:off x="6933069" y="2473953"/>
              <a:ext cx="71339"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橢圓 15"/>
            <p:cNvSpPr/>
            <p:nvPr/>
          </p:nvSpPr>
          <p:spPr>
            <a:xfrm>
              <a:off x="7145600" y="2564912"/>
              <a:ext cx="72924"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7" name="橢圓 16"/>
            <p:cNvSpPr/>
            <p:nvPr/>
          </p:nvSpPr>
          <p:spPr>
            <a:xfrm>
              <a:off x="7308704" y="2779652"/>
              <a:ext cx="71338"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87450" y="1773238"/>
            <a:ext cx="7488238" cy="3630612"/>
          </a:xfrm>
          <a:prstGeom prst="rect">
            <a:avLst/>
          </a:prstGeom>
        </p:spPr>
        <p:txBody>
          <a:bodyPr>
            <a:spAutoFit/>
          </a:bodyPr>
          <a:lstStyle/>
          <a:p>
            <a:pPr>
              <a:spcBef>
                <a:spcPts val="1800"/>
              </a:spcBef>
              <a:defRPr/>
            </a:pPr>
            <a:r>
              <a:rPr lang="zh-TW" altLang="zh-TW" sz="2500" dirty="0">
                <a:solidFill>
                  <a:schemeClr val="tx1">
                    <a:lumMod val="75000"/>
                    <a:lumOff val="25000"/>
                  </a:schemeClr>
                </a:solidFill>
                <a:latin typeface="Gungsuh" pitchFamily="18" charset="-127"/>
                <a:ea typeface="Gungsuh" pitchFamily="18" charset="-127"/>
              </a:rPr>
              <a:t>學生證請務必加蓋</a:t>
            </a:r>
            <a:r>
              <a:rPr lang="en-US" altLang="zh-TW" sz="2500" dirty="0">
                <a:solidFill>
                  <a:schemeClr val="tx1">
                    <a:lumMod val="75000"/>
                    <a:lumOff val="25000"/>
                  </a:schemeClr>
                </a:solidFill>
                <a:latin typeface="Gungsuh" pitchFamily="18" charset="-127"/>
                <a:ea typeface="Gungsuh" pitchFamily="18" charset="-127"/>
              </a:rPr>
              <a:t> 102 </a:t>
            </a:r>
            <a:r>
              <a:rPr lang="zh-TW" altLang="zh-TW" sz="2500" dirty="0">
                <a:solidFill>
                  <a:schemeClr val="tx1">
                    <a:lumMod val="75000"/>
                    <a:lumOff val="25000"/>
                  </a:schemeClr>
                </a:solidFill>
                <a:latin typeface="Gungsuh" pitchFamily="18" charset="-127"/>
                <a:ea typeface="Gungsuh" pitchFamily="18" charset="-127"/>
              </a:rPr>
              <a:t>學年度第</a:t>
            </a:r>
            <a:r>
              <a:rPr lang="en-US" altLang="zh-TW" sz="2500" dirty="0">
                <a:solidFill>
                  <a:schemeClr val="tx1">
                    <a:lumMod val="75000"/>
                    <a:lumOff val="25000"/>
                  </a:schemeClr>
                </a:solidFill>
                <a:latin typeface="Gungsuh" pitchFamily="18" charset="-127"/>
                <a:ea typeface="Gungsuh" pitchFamily="18" charset="-127"/>
              </a:rPr>
              <a:t> 1 </a:t>
            </a:r>
            <a:r>
              <a:rPr lang="zh-TW" altLang="zh-TW" sz="2500" dirty="0">
                <a:solidFill>
                  <a:schemeClr val="tx1">
                    <a:lumMod val="75000"/>
                    <a:lumOff val="25000"/>
                  </a:schemeClr>
                </a:solidFill>
                <a:latin typeface="Gungsuh" pitchFamily="18" charset="-127"/>
                <a:ea typeface="Gungsuh" pitchFamily="18" charset="-127"/>
              </a:rPr>
              <a:t>學期之註冊章，若無註冊章者，請提出在學證明。</a:t>
            </a:r>
          </a:p>
          <a:p>
            <a:pPr>
              <a:spcBef>
                <a:spcPts val="1800"/>
              </a:spcBef>
              <a:defRPr/>
            </a:pPr>
            <a:r>
              <a:rPr lang="zh-TW" altLang="zh-TW" sz="2500" dirty="0">
                <a:solidFill>
                  <a:schemeClr val="tx1">
                    <a:lumMod val="75000"/>
                    <a:lumOff val="25000"/>
                  </a:schemeClr>
                </a:solidFill>
                <a:latin typeface="Gungsuh" pitchFamily="18" charset="-127"/>
                <a:ea typeface="Gungsuh" pitchFamily="18" charset="-127"/>
              </a:rPr>
              <a:t>選手證資料若有錯誤或遺失者，請自行攜帶一吋照片、學生證及工本費新台幣</a:t>
            </a:r>
            <a:r>
              <a:rPr lang="en-US" altLang="zh-TW" sz="2500" dirty="0">
                <a:solidFill>
                  <a:schemeClr val="tx1">
                    <a:lumMod val="75000"/>
                    <a:lumOff val="25000"/>
                  </a:schemeClr>
                </a:solidFill>
                <a:latin typeface="Gungsuh" pitchFamily="18" charset="-127"/>
                <a:ea typeface="Gungsuh" pitchFamily="18" charset="-127"/>
              </a:rPr>
              <a:t> 20 </a:t>
            </a:r>
            <a:r>
              <a:rPr lang="zh-TW" altLang="zh-TW" sz="2500" dirty="0">
                <a:solidFill>
                  <a:schemeClr val="tx1">
                    <a:lumMod val="75000"/>
                    <a:lumOff val="25000"/>
                  </a:schemeClr>
                </a:solidFill>
                <a:latin typeface="Gungsuh" pitchFamily="18" charset="-127"/>
                <a:ea typeface="Gungsuh" pitchFamily="18" charset="-127"/>
              </a:rPr>
              <a:t>元整至服務台更新資料並重製補發，以免影響出賽資格。</a:t>
            </a:r>
          </a:p>
          <a:p>
            <a:pPr>
              <a:spcBef>
                <a:spcPts val="1800"/>
              </a:spcBef>
              <a:defRPr/>
            </a:pPr>
            <a:r>
              <a:rPr lang="zh-TW" altLang="zh-TW" sz="2500" dirty="0">
                <a:solidFill>
                  <a:schemeClr val="tx1">
                    <a:lumMod val="75000"/>
                    <a:lumOff val="25000"/>
                  </a:schemeClr>
                </a:solidFill>
                <a:latin typeface="Gungsuh" pitchFamily="18" charset="-127"/>
                <a:ea typeface="Gungsuh" pitchFamily="18" charset="-127"/>
              </a:rPr>
              <a:t>任一隊伍出賽之選手不符合報名規定，經大會判定屬實者，將取消比賽資格以棄權論，且該校將會有所懲處。</a:t>
            </a:r>
            <a:endParaRPr lang="zh-TW" altLang="zh-TW" sz="2500" dirty="0">
              <a:solidFill>
                <a:schemeClr val="tx1">
                  <a:lumMod val="75000"/>
                  <a:lumOff val="25000"/>
                </a:schemeClr>
              </a:solidFill>
              <a:latin typeface="Gungsuh" pitchFamily="18" charset="-127"/>
              <a:ea typeface="Gungsuh" pitchFamily="18" charset="-127"/>
            </a:endParaRPr>
          </a:p>
        </p:txBody>
      </p:sp>
      <p:grpSp>
        <p:nvGrpSpPr>
          <p:cNvPr id="37891" name="群組 2"/>
          <p:cNvGrpSpPr>
            <a:grpSpLocks/>
          </p:cNvGrpSpPr>
          <p:nvPr/>
        </p:nvGrpSpPr>
        <p:grpSpPr bwMode="auto">
          <a:xfrm rot="-2167095">
            <a:off x="317500" y="1719263"/>
            <a:ext cx="787400" cy="725487"/>
            <a:chOff x="6594002" y="2475008"/>
            <a:chExt cx="786310" cy="726541"/>
          </a:xfrm>
        </p:grpSpPr>
        <p:pic>
          <p:nvPicPr>
            <p:cNvPr id="4" name="圖片 3"/>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5" name="橢圓 4"/>
            <p:cNvSpPr/>
            <p:nvPr/>
          </p:nvSpPr>
          <p:spPr>
            <a:xfrm>
              <a:off x="6932601" y="2473797"/>
              <a:ext cx="71339" cy="71541"/>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橢圓 5"/>
            <p:cNvSpPr/>
            <p:nvPr/>
          </p:nvSpPr>
          <p:spPr>
            <a:xfrm>
              <a:off x="7145133" y="2564956"/>
              <a:ext cx="72924" cy="71542"/>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7" name="橢圓 6"/>
            <p:cNvSpPr/>
            <p:nvPr/>
          </p:nvSpPr>
          <p:spPr>
            <a:xfrm>
              <a:off x="7308704" y="2778729"/>
              <a:ext cx="71338" cy="73131"/>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37892" name="群組 7"/>
          <p:cNvGrpSpPr>
            <a:grpSpLocks/>
          </p:cNvGrpSpPr>
          <p:nvPr/>
        </p:nvGrpSpPr>
        <p:grpSpPr bwMode="auto">
          <a:xfrm rot="-2167095">
            <a:off x="317500" y="2684463"/>
            <a:ext cx="787400" cy="727075"/>
            <a:chOff x="6594002" y="2475008"/>
            <a:chExt cx="786310" cy="726541"/>
          </a:xfrm>
        </p:grpSpPr>
        <p:pic>
          <p:nvPicPr>
            <p:cNvPr id="9" name="圖片 8"/>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10" name="橢圓 9"/>
            <p:cNvSpPr/>
            <p:nvPr/>
          </p:nvSpPr>
          <p:spPr>
            <a:xfrm>
              <a:off x="6933069" y="2473953"/>
              <a:ext cx="71339"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橢圓 10"/>
            <p:cNvSpPr/>
            <p:nvPr/>
          </p:nvSpPr>
          <p:spPr>
            <a:xfrm>
              <a:off x="7145600" y="2564912"/>
              <a:ext cx="72924"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2" name="橢圓 11"/>
            <p:cNvSpPr/>
            <p:nvPr/>
          </p:nvSpPr>
          <p:spPr>
            <a:xfrm>
              <a:off x="7308704" y="2779652"/>
              <a:ext cx="71338"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37893" name="群組 12"/>
          <p:cNvGrpSpPr>
            <a:grpSpLocks/>
          </p:cNvGrpSpPr>
          <p:nvPr/>
        </p:nvGrpSpPr>
        <p:grpSpPr bwMode="auto">
          <a:xfrm rot="-2167095">
            <a:off x="317500" y="4124325"/>
            <a:ext cx="787400" cy="727075"/>
            <a:chOff x="6594002" y="2475008"/>
            <a:chExt cx="786310" cy="726541"/>
          </a:xfrm>
        </p:grpSpPr>
        <p:pic>
          <p:nvPicPr>
            <p:cNvPr id="14" name="圖片 13"/>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15" name="橢圓 14"/>
            <p:cNvSpPr/>
            <p:nvPr/>
          </p:nvSpPr>
          <p:spPr>
            <a:xfrm>
              <a:off x="6933068" y="2473953"/>
              <a:ext cx="71339"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橢圓 15"/>
            <p:cNvSpPr/>
            <p:nvPr/>
          </p:nvSpPr>
          <p:spPr>
            <a:xfrm>
              <a:off x="7145600" y="2564913"/>
              <a:ext cx="72924"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7" name="橢圓 16"/>
            <p:cNvSpPr/>
            <p:nvPr/>
          </p:nvSpPr>
          <p:spPr>
            <a:xfrm>
              <a:off x="7308704" y="2779652"/>
              <a:ext cx="71338"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8" descr="http://pic2.cxtuku.com/00/04/61/b785e4ddd2d1.jpg"/>
          <p:cNvPicPr>
            <a:picLocks noChangeAspect="1" noChangeArrowheads="1"/>
          </p:cNvPicPr>
          <p:nvPr/>
        </p:nvPicPr>
        <p:blipFill>
          <a:blip r:embed="rId2" cstate="print"/>
          <a:srcRect l="16048" t="72285" r="14127" b="19595"/>
          <a:stretch>
            <a:fillRect/>
          </a:stretch>
        </p:blipFill>
        <p:spPr bwMode="auto">
          <a:xfrm rot="-188979">
            <a:off x="2360613" y="4005263"/>
            <a:ext cx="4371975" cy="487362"/>
          </a:xfrm>
          <a:prstGeom prst="rect">
            <a:avLst/>
          </a:prstGeom>
          <a:noFill/>
          <a:ln w="9525">
            <a:noFill/>
            <a:miter lim="800000"/>
            <a:headEnd/>
            <a:tailEnd/>
          </a:ln>
        </p:spPr>
      </p:pic>
      <p:pic>
        <p:nvPicPr>
          <p:cNvPr id="4" name="圖片 3"/>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2123728" y="2492896"/>
            <a:ext cx="2142490" cy="1606213"/>
          </a:xfrm>
          <a:prstGeom prst="rect">
            <a:avLst/>
          </a:prstGeom>
          <a:solidFill>
            <a:schemeClr val="tx1">
              <a:lumMod val="75000"/>
              <a:lumOff val="25000"/>
            </a:schemeClr>
          </a:solidFill>
        </p:spPr>
      </p:pic>
      <p:sp>
        <p:nvSpPr>
          <p:cNvPr id="5" name="文字方塊 4"/>
          <p:cNvSpPr txBox="1"/>
          <p:nvPr/>
        </p:nvSpPr>
        <p:spPr>
          <a:xfrm>
            <a:off x="3992563" y="3143250"/>
            <a:ext cx="2749550" cy="862013"/>
          </a:xfrm>
          <a:prstGeom prst="rect">
            <a:avLst/>
          </a:prstGeom>
          <a:noFill/>
        </p:spPr>
        <p:txBody>
          <a:bodyPr wrap="none">
            <a:spAutoFit/>
          </a:bodyPr>
          <a:lstStyle/>
          <a:p>
            <a:pPr>
              <a:defRPr/>
            </a:pPr>
            <a:r>
              <a:rPr lang="zh-TW" altLang="en-US" sz="5000" dirty="0">
                <a:solidFill>
                  <a:schemeClr val="tx1">
                    <a:lumMod val="65000"/>
                    <a:lumOff val="35000"/>
                  </a:schemeClr>
                </a:solidFill>
                <a:latin typeface="Gungsuh" pitchFamily="18" charset="-127"/>
                <a:ea typeface="Gungsuh" pitchFamily="18" charset="-127"/>
              </a:rPr>
              <a:t>報名辦法</a:t>
            </a:r>
          </a:p>
        </p:txBody>
      </p:sp>
      <p:grpSp>
        <p:nvGrpSpPr>
          <p:cNvPr id="38917" name="群組 5"/>
          <p:cNvGrpSpPr>
            <a:grpSpLocks/>
          </p:cNvGrpSpPr>
          <p:nvPr/>
        </p:nvGrpSpPr>
        <p:grpSpPr bwMode="auto">
          <a:xfrm>
            <a:off x="6372225" y="2636838"/>
            <a:ext cx="785813" cy="727075"/>
            <a:chOff x="6594002" y="2475008"/>
            <a:chExt cx="786310" cy="726541"/>
          </a:xfrm>
        </p:grpSpPr>
        <p:pic>
          <p:nvPicPr>
            <p:cNvPr id="7" name="圖片 6"/>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8" name="橢圓 7"/>
            <p:cNvSpPr/>
            <p:nvPr/>
          </p:nvSpPr>
          <p:spPr>
            <a:xfrm>
              <a:off x="6932354" y="2475008"/>
              <a:ext cx="73071"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橢圓 8"/>
            <p:cNvSpPr/>
            <p:nvPr/>
          </p:nvSpPr>
          <p:spPr>
            <a:xfrm>
              <a:off x="7146801" y="2565429"/>
              <a:ext cx="71483"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0" name="橢圓 9"/>
            <p:cNvSpPr/>
            <p:nvPr/>
          </p:nvSpPr>
          <p:spPr>
            <a:xfrm>
              <a:off x="7308829" y="2781170"/>
              <a:ext cx="71483"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11" name="矩形 10"/>
          <p:cNvSpPr/>
          <p:nvPr/>
        </p:nvSpPr>
        <p:spPr>
          <a:xfrm>
            <a:off x="4249738" y="6265863"/>
            <a:ext cx="4940300" cy="631825"/>
          </a:xfrm>
          <a:prstGeom prst="rect">
            <a:avLst/>
          </a:prstGeom>
        </p:spPr>
        <p:txBody>
          <a:bodyPr wrap="none">
            <a:spAutoFit/>
          </a:bodyPr>
          <a:lstStyle/>
          <a:p>
            <a:pPr>
              <a:defRPr/>
            </a:pPr>
            <a:r>
              <a:rPr lang="en-US" altLang="zh-TW" sz="3500" b="1" dirty="0">
                <a:solidFill>
                  <a:schemeClr val="bg1">
                    <a:lumMod val="75000"/>
                  </a:schemeClr>
                </a:solidFill>
                <a:latin typeface="Niagara Engraved" pitchFamily="82" charset="0"/>
              </a:rPr>
              <a:t>Middle Business Administration Cup  at  NCUE</a:t>
            </a:r>
            <a:endParaRPr lang="zh-TW" altLang="en-US" sz="3500" b="1" dirty="0">
              <a:solidFill>
                <a:schemeClr val="bg1">
                  <a:lumMod val="75000"/>
                </a:schemeClr>
              </a:solidFill>
              <a:latin typeface="Niagara Engraved" pitchFamily="82"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0113" y="1196975"/>
            <a:ext cx="8064500" cy="4446588"/>
          </a:xfrm>
          <a:prstGeom prst="rect">
            <a:avLst/>
          </a:prstGeom>
        </p:spPr>
        <p:txBody>
          <a:bodyPr>
            <a:spAutoFit/>
          </a:bodyPr>
          <a:lstStyle/>
          <a:p>
            <a:pPr>
              <a:spcBef>
                <a:spcPts val="1800"/>
              </a:spcBef>
              <a:defRPr/>
            </a:pPr>
            <a:r>
              <a:rPr lang="zh-TW" altLang="zh-TW" sz="2500" b="1" dirty="0">
                <a:solidFill>
                  <a:schemeClr val="tx1">
                    <a:lumMod val="75000"/>
                    <a:lumOff val="25000"/>
                  </a:schemeClr>
                </a:solidFill>
                <a:latin typeface="Gungsuh" pitchFamily="18" charset="-127"/>
                <a:ea typeface="Gungsuh" pitchFamily="18" charset="-127"/>
              </a:rPr>
              <a:t>報名日期為</a:t>
            </a:r>
            <a:r>
              <a:rPr lang="en-US" altLang="zh-TW" sz="3000" b="1" dirty="0">
                <a:ln w="18000">
                  <a:noFill/>
                  <a:prstDash val="solid"/>
                  <a:miter lim="800000"/>
                </a:ln>
                <a:solidFill>
                  <a:schemeClr val="accent2">
                    <a:lumMod val="50000"/>
                  </a:schemeClr>
                </a:solidFill>
                <a:effectLst>
                  <a:outerShdw blurRad="25500" dist="23000" dir="7020000" algn="tl">
                    <a:srgbClr val="000000">
                      <a:alpha val="50000"/>
                    </a:srgbClr>
                  </a:outerShdw>
                </a:effectLst>
                <a:latin typeface="Gungsuh" pitchFamily="18" charset="-127"/>
                <a:ea typeface="Gungsuh" pitchFamily="18" charset="-127"/>
              </a:rPr>
              <a:t>2013</a:t>
            </a:r>
            <a:r>
              <a:rPr lang="zh-TW" altLang="zh-TW" sz="3000" b="1" dirty="0">
                <a:ln w="18000">
                  <a:noFill/>
                  <a:prstDash val="solid"/>
                  <a:miter lim="800000"/>
                </a:ln>
                <a:solidFill>
                  <a:schemeClr val="accent2">
                    <a:lumMod val="50000"/>
                  </a:schemeClr>
                </a:solidFill>
                <a:effectLst>
                  <a:outerShdw blurRad="25500" dist="23000" dir="7020000" algn="tl">
                    <a:srgbClr val="000000">
                      <a:alpha val="50000"/>
                    </a:srgbClr>
                  </a:outerShdw>
                </a:effectLst>
                <a:latin typeface="Gungsuh" pitchFamily="18" charset="-127"/>
                <a:ea typeface="Gungsuh" pitchFamily="18" charset="-127"/>
              </a:rPr>
              <a:t>年</a:t>
            </a:r>
            <a:r>
              <a:rPr lang="en-US" altLang="zh-TW" sz="3000" b="1" dirty="0">
                <a:ln w="18000">
                  <a:noFill/>
                  <a:prstDash val="solid"/>
                  <a:miter lim="800000"/>
                </a:ln>
                <a:solidFill>
                  <a:schemeClr val="accent2">
                    <a:lumMod val="50000"/>
                  </a:schemeClr>
                </a:solidFill>
                <a:effectLst>
                  <a:outerShdw blurRad="25500" dist="23000" dir="7020000" algn="tl">
                    <a:srgbClr val="000000">
                      <a:alpha val="50000"/>
                    </a:srgbClr>
                  </a:outerShdw>
                </a:effectLst>
                <a:latin typeface="Gungsuh" pitchFamily="18" charset="-127"/>
                <a:ea typeface="Gungsuh" pitchFamily="18" charset="-127"/>
              </a:rPr>
              <a:t>10</a:t>
            </a:r>
            <a:r>
              <a:rPr lang="zh-TW" altLang="zh-TW" sz="3000" b="1" dirty="0">
                <a:ln w="18000">
                  <a:noFill/>
                  <a:prstDash val="solid"/>
                  <a:miter lim="800000"/>
                </a:ln>
                <a:solidFill>
                  <a:schemeClr val="accent2">
                    <a:lumMod val="50000"/>
                  </a:schemeClr>
                </a:solidFill>
                <a:effectLst>
                  <a:outerShdw blurRad="25500" dist="23000" dir="7020000" algn="tl">
                    <a:srgbClr val="000000">
                      <a:alpha val="50000"/>
                    </a:srgbClr>
                  </a:outerShdw>
                </a:effectLst>
                <a:latin typeface="Gungsuh" pitchFamily="18" charset="-127"/>
                <a:ea typeface="Gungsuh" pitchFamily="18" charset="-127"/>
              </a:rPr>
              <a:t>月</a:t>
            </a:r>
            <a:r>
              <a:rPr lang="en-US" altLang="zh-TW" sz="3000" b="1" dirty="0">
                <a:ln w="18000">
                  <a:noFill/>
                  <a:prstDash val="solid"/>
                  <a:miter lim="800000"/>
                </a:ln>
                <a:solidFill>
                  <a:schemeClr val="accent2">
                    <a:lumMod val="50000"/>
                  </a:schemeClr>
                </a:solidFill>
                <a:effectLst>
                  <a:outerShdw blurRad="25500" dist="23000" dir="7020000" algn="tl">
                    <a:srgbClr val="000000">
                      <a:alpha val="50000"/>
                    </a:srgbClr>
                  </a:outerShdw>
                </a:effectLst>
                <a:latin typeface="Gungsuh" pitchFamily="18" charset="-127"/>
                <a:ea typeface="Gungsuh" pitchFamily="18" charset="-127"/>
              </a:rPr>
              <a:t>7</a:t>
            </a:r>
            <a:r>
              <a:rPr lang="zh-TW" altLang="zh-TW" sz="3000" b="1" dirty="0">
                <a:ln w="18000">
                  <a:noFill/>
                  <a:prstDash val="solid"/>
                  <a:miter lim="800000"/>
                </a:ln>
                <a:solidFill>
                  <a:schemeClr val="accent2">
                    <a:lumMod val="50000"/>
                  </a:schemeClr>
                </a:solidFill>
                <a:effectLst>
                  <a:outerShdw blurRad="25500" dist="23000" dir="7020000" algn="tl">
                    <a:srgbClr val="000000">
                      <a:alpha val="50000"/>
                    </a:srgbClr>
                  </a:outerShdw>
                </a:effectLst>
                <a:latin typeface="Gungsuh" pitchFamily="18" charset="-127"/>
                <a:ea typeface="Gungsuh" pitchFamily="18" charset="-127"/>
              </a:rPr>
              <a:t>日至</a:t>
            </a:r>
            <a:r>
              <a:rPr lang="en-US" altLang="zh-TW" sz="3000" b="1" dirty="0">
                <a:ln w="18000">
                  <a:noFill/>
                  <a:prstDash val="solid"/>
                  <a:miter lim="800000"/>
                </a:ln>
                <a:solidFill>
                  <a:schemeClr val="accent2">
                    <a:lumMod val="50000"/>
                  </a:schemeClr>
                </a:solidFill>
                <a:effectLst>
                  <a:outerShdw blurRad="25500" dist="23000" dir="7020000" algn="tl">
                    <a:srgbClr val="000000">
                      <a:alpha val="50000"/>
                    </a:srgbClr>
                  </a:outerShdw>
                </a:effectLst>
                <a:latin typeface="Gungsuh" pitchFamily="18" charset="-127"/>
                <a:ea typeface="Gungsuh" pitchFamily="18" charset="-127"/>
              </a:rPr>
              <a:t>2013 </a:t>
            </a:r>
            <a:r>
              <a:rPr lang="zh-TW" altLang="zh-TW" sz="3000" b="1" dirty="0">
                <a:ln w="18000">
                  <a:noFill/>
                  <a:prstDash val="solid"/>
                  <a:miter lim="800000"/>
                </a:ln>
                <a:solidFill>
                  <a:schemeClr val="accent2">
                    <a:lumMod val="50000"/>
                  </a:schemeClr>
                </a:solidFill>
                <a:effectLst>
                  <a:outerShdw blurRad="25500" dist="23000" dir="7020000" algn="tl">
                    <a:srgbClr val="000000">
                      <a:alpha val="50000"/>
                    </a:srgbClr>
                  </a:outerShdw>
                </a:effectLst>
                <a:latin typeface="Gungsuh" pitchFamily="18" charset="-127"/>
                <a:ea typeface="Gungsuh" pitchFamily="18" charset="-127"/>
              </a:rPr>
              <a:t>年</a:t>
            </a:r>
            <a:r>
              <a:rPr lang="en-US" altLang="zh-TW" sz="3000" b="1" dirty="0">
                <a:ln w="18000">
                  <a:noFill/>
                  <a:prstDash val="solid"/>
                  <a:miter lim="800000"/>
                </a:ln>
                <a:solidFill>
                  <a:schemeClr val="accent2">
                    <a:lumMod val="50000"/>
                  </a:schemeClr>
                </a:solidFill>
                <a:effectLst>
                  <a:outerShdw blurRad="25500" dist="23000" dir="7020000" algn="tl">
                    <a:srgbClr val="000000">
                      <a:alpha val="50000"/>
                    </a:srgbClr>
                  </a:outerShdw>
                </a:effectLst>
                <a:latin typeface="Gungsuh" pitchFamily="18" charset="-127"/>
                <a:ea typeface="Gungsuh" pitchFamily="18" charset="-127"/>
              </a:rPr>
              <a:t>11</a:t>
            </a:r>
            <a:r>
              <a:rPr lang="zh-TW" altLang="zh-TW" sz="3000" b="1" dirty="0">
                <a:ln w="18000">
                  <a:noFill/>
                  <a:prstDash val="solid"/>
                  <a:miter lim="800000"/>
                </a:ln>
                <a:solidFill>
                  <a:schemeClr val="accent2">
                    <a:lumMod val="50000"/>
                  </a:schemeClr>
                </a:solidFill>
                <a:effectLst>
                  <a:outerShdw blurRad="25500" dist="23000" dir="7020000" algn="tl">
                    <a:srgbClr val="000000">
                      <a:alpha val="50000"/>
                    </a:srgbClr>
                  </a:outerShdw>
                </a:effectLst>
                <a:latin typeface="Gungsuh" pitchFamily="18" charset="-127"/>
                <a:ea typeface="Gungsuh" pitchFamily="18" charset="-127"/>
              </a:rPr>
              <a:t>月</a:t>
            </a:r>
            <a:r>
              <a:rPr lang="en-US" altLang="zh-TW" sz="3000" b="1" dirty="0">
                <a:ln w="18000">
                  <a:noFill/>
                  <a:prstDash val="solid"/>
                  <a:miter lim="800000"/>
                </a:ln>
                <a:solidFill>
                  <a:schemeClr val="accent2">
                    <a:lumMod val="50000"/>
                  </a:schemeClr>
                </a:solidFill>
                <a:effectLst>
                  <a:outerShdw blurRad="25500" dist="23000" dir="7020000" algn="tl">
                    <a:srgbClr val="000000">
                      <a:alpha val="50000"/>
                    </a:srgbClr>
                  </a:outerShdw>
                </a:effectLst>
                <a:latin typeface="Gungsuh" pitchFamily="18" charset="-127"/>
                <a:ea typeface="Gungsuh" pitchFamily="18" charset="-127"/>
              </a:rPr>
              <a:t>7</a:t>
            </a:r>
            <a:r>
              <a:rPr lang="zh-TW" altLang="zh-TW" sz="3000" b="1" dirty="0">
                <a:ln w="18000">
                  <a:noFill/>
                  <a:prstDash val="solid"/>
                  <a:miter lim="800000"/>
                </a:ln>
                <a:solidFill>
                  <a:schemeClr val="accent2">
                    <a:lumMod val="50000"/>
                  </a:schemeClr>
                </a:solidFill>
                <a:effectLst>
                  <a:outerShdw blurRad="25500" dist="23000" dir="7020000" algn="tl">
                    <a:srgbClr val="000000">
                      <a:alpha val="50000"/>
                    </a:srgbClr>
                  </a:outerShdw>
                </a:effectLst>
                <a:latin typeface="Gungsuh" pitchFamily="18" charset="-127"/>
                <a:ea typeface="Gungsuh" pitchFamily="18" charset="-127"/>
              </a:rPr>
              <a:t>日</a:t>
            </a:r>
            <a:r>
              <a:rPr lang="zh-TW" altLang="zh-TW" sz="2500" dirty="0">
                <a:solidFill>
                  <a:schemeClr val="tx1">
                    <a:lumMod val="75000"/>
                    <a:lumOff val="25000"/>
                  </a:schemeClr>
                </a:solidFill>
                <a:latin typeface="Gungsuh" pitchFamily="18" charset="-127"/>
                <a:ea typeface="Gungsuh" pitchFamily="18" charset="-127"/>
              </a:rPr>
              <a:t>。</a:t>
            </a:r>
            <a:endParaRPr lang="en-US" altLang="zh-TW" sz="2500" dirty="0">
              <a:solidFill>
                <a:schemeClr val="tx1">
                  <a:lumMod val="75000"/>
                  <a:lumOff val="25000"/>
                </a:schemeClr>
              </a:solidFill>
              <a:latin typeface="Gungsuh" pitchFamily="18" charset="-127"/>
              <a:ea typeface="Gungsuh" pitchFamily="18" charset="-127"/>
            </a:endParaRPr>
          </a:p>
          <a:p>
            <a:pPr>
              <a:spcBef>
                <a:spcPts val="1800"/>
              </a:spcBef>
              <a:defRPr/>
            </a:pPr>
            <a:r>
              <a:rPr lang="zh-TW" altLang="zh-TW" sz="2500" dirty="0">
                <a:solidFill>
                  <a:schemeClr val="tx1">
                    <a:lumMod val="75000"/>
                    <a:lumOff val="25000"/>
                  </a:schemeClr>
                </a:solidFill>
                <a:latin typeface="Gungsuh" pitchFamily="18" charset="-127"/>
                <a:ea typeface="Gungsuh" pitchFamily="18" charset="-127"/>
              </a:rPr>
              <a:t>請各校系於報名截止日前</a:t>
            </a:r>
            <a:r>
              <a:rPr lang="en-US" altLang="zh-TW" sz="2500" dirty="0">
                <a:solidFill>
                  <a:schemeClr val="tx1">
                    <a:lumMod val="75000"/>
                    <a:lumOff val="25000"/>
                  </a:schemeClr>
                </a:solidFill>
                <a:latin typeface="Gungsuh" pitchFamily="18" charset="-127"/>
                <a:ea typeface="Gungsuh" pitchFamily="18" charset="-127"/>
              </a:rPr>
              <a:t>(</a:t>
            </a:r>
            <a:r>
              <a:rPr lang="zh-TW" altLang="zh-TW" sz="2500" dirty="0">
                <a:solidFill>
                  <a:schemeClr val="tx1">
                    <a:lumMod val="75000"/>
                    <a:lumOff val="25000"/>
                  </a:schemeClr>
                </a:solidFill>
                <a:latin typeface="Gungsuh" pitchFamily="18" charset="-127"/>
                <a:ea typeface="Gungsuh" pitchFamily="18" charset="-127"/>
              </a:rPr>
              <a:t>以郵戳為憑</a:t>
            </a:r>
            <a:r>
              <a:rPr lang="en-US" altLang="zh-TW" sz="2500" dirty="0">
                <a:solidFill>
                  <a:schemeClr val="tx1">
                    <a:lumMod val="75000"/>
                    <a:lumOff val="25000"/>
                  </a:schemeClr>
                </a:solidFill>
                <a:latin typeface="Gungsuh" pitchFamily="18" charset="-127"/>
                <a:ea typeface="Gungsuh" pitchFamily="18" charset="-127"/>
              </a:rPr>
              <a:t>)</a:t>
            </a:r>
            <a:r>
              <a:rPr lang="zh-TW" altLang="zh-TW" sz="2500" dirty="0">
                <a:solidFill>
                  <a:schemeClr val="tx1">
                    <a:lumMod val="75000"/>
                    <a:lumOff val="25000"/>
                  </a:schemeClr>
                </a:solidFill>
                <a:latin typeface="Gungsuh" pitchFamily="18" charset="-127"/>
                <a:ea typeface="Gungsuh" pitchFamily="18" charset="-127"/>
              </a:rPr>
              <a:t>將報名文件及附件掛號至以下地址，</a:t>
            </a:r>
            <a:r>
              <a:rPr lang="zh-TW" altLang="zh-TW" sz="2500" b="1" dirty="0">
                <a:solidFill>
                  <a:schemeClr val="tx1">
                    <a:lumMod val="75000"/>
                    <a:lumOff val="25000"/>
                  </a:schemeClr>
                </a:solidFill>
                <a:latin typeface="Gungsuh" pitchFamily="18" charset="-127"/>
                <a:ea typeface="Gungsuh" pitchFamily="18" charset="-127"/>
              </a:rPr>
              <a:t>同時將報名所需電子檔寄至第二十二屆中企盃信箱</a:t>
            </a:r>
            <a:r>
              <a:rPr lang="en-US" altLang="zh-TW" sz="2500" b="1" dirty="0">
                <a:solidFill>
                  <a:schemeClr val="tx1">
                    <a:lumMod val="75000"/>
                    <a:lumOff val="25000"/>
                  </a:schemeClr>
                </a:solidFill>
                <a:latin typeface="Gungsuh" pitchFamily="18" charset="-127"/>
                <a:ea typeface="Gungsuh" pitchFamily="18" charset="-127"/>
              </a:rPr>
              <a:t>(</a:t>
            </a:r>
            <a:r>
              <a:rPr lang="en-US" altLang="zh-TW" sz="2500" b="1" u="sng" dirty="0">
                <a:solidFill>
                  <a:schemeClr val="tx1">
                    <a:lumMod val="85000"/>
                    <a:lumOff val="15000"/>
                  </a:schemeClr>
                </a:solidFill>
                <a:latin typeface="Gungsuh" pitchFamily="18" charset="-127"/>
                <a:ea typeface="Gungsuh" pitchFamily="18" charset="-127"/>
              </a:rPr>
              <a:t>mbacup22@gmail.com</a:t>
            </a:r>
            <a:r>
              <a:rPr lang="en-US" altLang="zh-TW" sz="2500" b="1" dirty="0">
                <a:solidFill>
                  <a:schemeClr val="tx1">
                    <a:lumMod val="75000"/>
                    <a:lumOff val="25000"/>
                  </a:schemeClr>
                </a:solidFill>
                <a:latin typeface="Gungsuh" pitchFamily="18" charset="-127"/>
                <a:ea typeface="Gungsuh" pitchFamily="18" charset="-127"/>
              </a:rPr>
              <a:t>)</a:t>
            </a:r>
            <a:r>
              <a:rPr lang="zh-TW" altLang="zh-TW" sz="2500" b="1" dirty="0">
                <a:solidFill>
                  <a:schemeClr val="tx1">
                    <a:lumMod val="75000"/>
                    <a:lumOff val="25000"/>
                  </a:schemeClr>
                </a:solidFill>
                <a:latin typeface="Gungsuh" pitchFamily="18" charset="-127"/>
                <a:ea typeface="Gungsuh" pitchFamily="18" charset="-127"/>
              </a:rPr>
              <a:t>並於截止日前完成匯款手續。</a:t>
            </a:r>
            <a:r>
              <a:rPr lang="zh-TW" altLang="zh-TW" sz="2500" dirty="0">
                <a:solidFill>
                  <a:schemeClr val="tx1">
                    <a:lumMod val="75000"/>
                    <a:lumOff val="25000"/>
                  </a:schemeClr>
                </a:solidFill>
                <a:latin typeface="Gungsuh" pitchFamily="18" charset="-127"/>
                <a:ea typeface="Gungsuh" pitchFamily="18" charset="-127"/>
              </a:rPr>
              <a:t>本單位收到報名資料後，將回信或回電以做確認。</a:t>
            </a:r>
            <a:endParaRPr lang="en-US" altLang="zh-TW" sz="2500" dirty="0">
              <a:solidFill>
                <a:schemeClr val="tx1">
                  <a:lumMod val="75000"/>
                  <a:lumOff val="25000"/>
                </a:schemeClr>
              </a:solidFill>
              <a:latin typeface="Gungsuh" pitchFamily="18" charset="-127"/>
              <a:ea typeface="Gungsuh" pitchFamily="18" charset="-127"/>
            </a:endParaRPr>
          </a:p>
          <a:p>
            <a:pPr>
              <a:spcBef>
                <a:spcPts val="1200"/>
              </a:spcBef>
              <a:defRPr/>
            </a:pPr>
            <a:r>
              <a:rPr lang="zh-TW" altLang="zh-TW" sz="2500" b="1" dirty="0">
                <a:ln w="18000">
                  <a:noFill/>
                  <a:prstDash val="solid"/>
                  <a:miter lim="800000"/>
                </a:ln>
                <a:solidFill>
                  <a:schemeClr val="accent2">
                    <a:lumMod val="50000"/>
                  </a:schemeClr>
                </a:solidFill>
                <a:effectLst>
                  <a:outerShdw blurRad="25500" dist="23000" dir="7020000" algn="tl">
                    <a:srgbClr val="000000">
                      <a:alpha val="50000"/>
                    </a:srgbClr>
                  </a:outerShdw>
                </a:effectLst>
                <a:latin typeface="Gungsuh" pitchFamily="18" charset="-127"/>
                <a:ea typeface="Gungsuh" pitchFamily="18" charset="-127"/>
              </a:rPr>
              <a:t>報名截止後即不受理報名</a:t>
            </a:r>
            <a:r>
              <a:rPr lang="zh-TW" altLang="zh-TW" sz="2500" dirty="0">
                <a:solidFill>
                  <a:schemeClr val="accent2">
                    <a:lumMod val="50000"/>
                  </a:schemeClr>
                </a:solidFill>
                <a:latin typeface="Gungsuh" pitchFamily="18" charset="-127"/>
                <a:ea typeface="Gungsuh" pitchFamily="18" charset="-127"/>
              </a:rPr>
              <a:t>。</a:t>
            </a:r>
          </a:p>
          <a:p>
            <a:pPr>
              <a:spcBef>
                <a:spcPts val="1200"/>
              </a:spcBef>
              <a:defRPr/>
            </a:pPr>
            <a:r>
              <a:rPr lang="en-US" altLang="zh-TW" sz="2500" dirty="0">
                <a:solidFill>
                  <a:schemeClr val="tx1">
                    <a:lumMod val="75000"/>
                    <a:lumOff val="25000"/>
                  </a:schemeClr>
                </a:solidFill>
                <a:latin typeface="Gungsuh" pitchFamily="18" charset="-127"/>
                <a:ea typeface="Gungsuh" pitchFamily="18" charset="-127"/>
              </a:rPr>
              <a:t>500 </a:t>
            </a:r>
            <a:r>
              <a:rPr lang="zh-TW" altLang="zh-TW" sz="2500" dirty="0">
                <a:solidFill>
                  <a:schemeClr val="tx1">
                    <a:lumMod val="75000"/>
                    <a:lumOff val="25000"/>
                  </a:schemeClr>
                </a:solidFill>
                <a:latin typeface="Gungsuh" pitchFamily="18" charset="-127"/>
                <a:ea typeface="Gungsuh" pitchFamily="18" charset="-127"/>
              </a:rPr>
              <a:t>彰化縣彰化市師大路二號</a:t>
            </a:r>
          </a:p>
          <a:p>
            <a:pPr>
              <a:defRPr/>
            </a:pPr>
            <a:r>
              <a:rPr lang="zh-TW" altLang="zh-TW" sz="2500" dirty="0">
                <a:solidFill>
                  <a:schemeClr val="tx1">
                    <a:lumMod val="75000"/>
                    <a:lumOff val="25000"/>
                  </a:schemeClr>
                </a:solidFill>
                <a:latin typeface="Gungsuh" pitchFamily="18" charset="-127"/>
                <a:ea typeface="Gungsuh" pitchFamily="18" charset="-127"/>
              </a:rPr>
              <a:t>國立彰化師範大學</a:t>
            </a:r>
            <a:r>
              <a:rPr lang="en-US" altLang="zh-TW" sz="2500" dirty="0">
                <a:solidFill>
                  <a:schemeClr val="tx1">
                    <a:lumMod val="75000"/>
                    <a:lumOff val="25000"/>
                  </a:schemeClr>
                </a:solidFill>
                <a:latin typeface="Gungsuh" pitchFamily="18" charset="-127"/>
                <a:ea typeface="Gungsuh" pitchFamily="18" charset="-127"/>
              </a:rPr>
              <a:t>  </a:t>
            </a:r>
            <a:r>
              <a:rPr lang="zh-TW" altLang="zh-TW" sz="2500" dirty="0">
                <a:solidFill>
                  <a:schemeClr val="tx1">
                    <a:lumMod val="75000"/>
                    <a:lumOff val="25000"/>
                  </a:schemeClr>
                </a:solidFill>
                <a:latin typeface="Gungsuh" pitchFamily="18" charset="-127"/>
                <a:ea typeface="Gungsuh" pitchFamily="18" charset="-127"/>
              </a:rPr>
              <a:t>企業管理學系</a:t>
            </a:r>
            <a:r>
              <a:rPr lang="en-US" altLang="zh-TW" sz="2500" dirty="0">
                <a:solidFill>
                  <a:schemeClr val="tx1">
                    <a:lumMod val="75000"/>
                    <a:lumOff val="25000"/>
                  </a:schemeClr>
                </a:solidFill>
                <a:latin typeface="Gungsuh" pitchFamily="18" charset="-127"/>
                <a:ea typeface="Gungsuh" pitchFamily="18" charset="-127"/>
              </a:rPr>
              <a:t>  </a:t>
            </a:r>
            <a:r>
              <a:rPr lang="zh-TW" altLang="zh-TW" sz="2500" dirty="0">
                <a:solidFill>
                  <a:schemeClr val="tx1">
                    <a:lumMod val="75000"/>
                    <a:lumOff val="25000"/>
                  </a:schemeClr>
                </a:solidFill>
                <a:latin typeface="Gungsuh" pitchFamily="18" charset="-127"/>
                <a:ea typeface="Gungsuh" pitchFamily="18" charset="-127"/>
              </a:rPr>
              <a:t>系學會</a:t>
            </a:r>
            <a:r>
              <a:rPr lang="en-US" altLang="zh-TW" sz="2500" dirty="0">
                <a:solidFill>
                  <a:schemeClr val="tx1">
                    <a:lumMod val="75000"/>
                    <a:lumOff val="25000"/>
                  </a:schemeClr>
                </a:solidFill>
                <a:latin typeface="Gungsuh" pitchFamily="18" charset="-127"/>
                <a:ea typeface="Gungsuh" pitchFamily="18" charset="-127"/>
              </a:rPr>
              <a:t>(</a:t>
            </a:r>
            <a:r>
              <a:rPr lang="zh-TW" altLang="zh-TW" sz="2500" dirty="0">
                <a:solidFill>
                  <a:schemeClr val="tx1">
                    <a:lumMod val="75000"/>
                    <a:lumOff val="25000"/>
                  </a:schemeClr>
                </a:solidFill>
                <a:latin typeface="Gungsuh" pitchFamily="18" charset="-127"/>
                <a:ea typeface="Gungsuh" pitchFamily="18" charset="-127"/>
              </a:rPr>
              <a:t>中企盃</a:t>
            </a:r>
            <a:r>
              <a:rPr lang="en-US" altLang="zh-TW" sz="2500" dirty="0">
                <a:solidFill>
                  <a:schemeClr val="tx1">
                    <a:lumMod val="75000"/>
                    <a:lumOff val="25000"/>
                  </a:schemeClr>
                </a:solidFill>
                <a:latin typeface="Gungsuh" pitchFamily="18" charset="-127"/>
                <a:ea typeface="Gungsuh" pitchFamily="18" charset="-127"/>
              </a:rPr>
              <a:t>) </a:t>
            </a:r>
            <a:r>
              <a:rPr lang="zh-TW" altLang="zh-TW" sz="2500" dirty="0">
                <a:solidFill>
                  <a:schemeClr val="tx1">
                    <a:lumMod val="75000"/>
                    <a:lumOff val="25000"/>
                  </a:schemeClr>
                </a:solidFill>
                <a:latin typeface="Gungsuh" pitchFamily="18" charset="-127"/>
                <a:ea typeface="Gungsuh" pitchFamily="18" charset="-127"/>
              </a:rPr>
              <a:t>收</a:t>
            </a:r>
            <a:r>
              <a:rPr lang="en-US" altLang="zh-TW" dirty="0">
                <a:solidFill>
                  <a:schemeClr val="tx1">
                    <a:lumMod val="75000"/>
                    <a:lumOff val="25000"/>
                  </a:schemeClr>
                </a:solidFill>
                <a:latin typeface="Gungsuh" pitchFamily="18" charset="-127"/>
                <a:ea typeface="Gungsuh" pitchFamily="18" charset="-127"/>
              </a:rPr>
              <a:t/>
            </a:r>
            <a:br>
              <a:rPr lang="en-US" altLang="zh-TW" dirty="0">
                <a:solidFill>
                  <a:schemeClr val="tx1">
                    <a:lumMod val="75000"/>
                    <a:lumOff val="25000"/>
                  </a:schemeClr>
                </a:solidFill>
                <a:latin typeface="Gungsuh" pitchFamily="18" charset="-127"/>
                <a:ea typeface="Gungsuh" pitchFamily="18" charset="-127"/>
              </a:rPr>
            </a:br>
            <a:endParaRPr lang="zh-TW" altLang="zh-TW" dirty="0">
              <a:solidFill>
                <a:schemeClr val="tx1">
                  <a:lumMod val="75000"/>
                  <a:lumOff val="25000"/>
                </a:schemeClr>
              </a:solidFill>
              <a:latin typeface="Gungsuh" pitchFamily="18" charset="-127"/>
              <a:ea typeface="Gungsuh" pitchFamily="18" charset="-127"/>
            </a:endParaRPr>
          </a:p>
        </p:txBody>
      </p:sp>
      <p:grpSp>
        <p:nvGrpSpPr>
          <p:cNvPr id="39939" name="群組 2"/>
          <p:cNvGrpSpPr>
            <a:grpSpLocks/>
          </p:cNvGrpSpPr>
          <p:nvPr/>
        </p:nvGrpSpPr>
        <p:grpSpPr bwMode="auto">
          <a:xfrm rot="-2167095">
            <a:off x="174625" y="927100"/>
            <a:ext cx="785813" cy="725488"/>
            <a:chOff x="6594002" y="2475008"/>
            <a:chExt cx="786310" cy="726541"/>
          </a:xfrm>
        </p:grpSpPr>
        <p:pic>
          <p:nvPicPr>
            <p:cNvPr id="4" name="圖片 3"/>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5" name="橢圓 4"/>
            <p:cNvSpPr/>
            <p:nvPr/>
          </p:nvSpPr>
          <p:spPr>
            <a:xfrm>
              <a:off x="6931697" y="2473797"/>
              <a:ext cx="73071" cy="71542"/>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橢圓 5"/>
            <p:cNvSpPr/>
            <p:nvPr/>
          </p:nvSpPr>
          <p:spPr>
            <a:xfrm>
              <a:off x="7146246" y="2564957"/>
              <a:ext cx="71483" cy="71541"/>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7" name="橢圓 6"/>
            <p:cNvSpPr/>
            <p:nvPr/>
          </p:nvSpPr>
          <p:spPr>
            <a:xfrm>
              <a:off x="7307775" y="2779544"/>
              <a:ext cx="71483" cy="73131"/>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39940" name="群組 7"/>
          <p:cNvGrpSpPr>
            <a:grpSpLocks/>
          </p:cNvGrpSpPr>
          <p:nvPr/>
        </p:nvGrpSpPr>
        <p:grpSpPr bwMode="auto">
          <a:xfrm rot="-2167095">
            <a:off x="174625" y="1719263"/>
            <a:ext cx="785813" cy="725487"/>
            <a:chOff x="6594002" y="2475008"/>
            <a:chExt cx="786310" cy="726541"/>
          </a:xfrm>
        </p:grpSpPr>
        <p:pic>
          <p:nvPicPr>
            <p:cNvPr id="9" name="圖片 8"/>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10" name="橢圓 9"/>
            <p:cNvSpPr/>
            <p:nvPr/>
          </p:nvSpPr>
          <p:spPr>
            <a:xfrm>
              <a:off x="6931697" y="2473797"/>
              <a:ext cx="73071" cy="71541"/>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橢圓 10"/>
            <p:cNvSpPr/>
            <p:nvPr/>
          </p:nvSpPr>
          <p:spPr>
            <a:xfrm>
              <a:off x="7146246" y="2564956"/>
              <a:ext cx="71483" cy="71542"/>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2" name="橢圓 11"/>
            <p:cNvSpPr/>
            <p:nvPr/>
          </p:nvSpPr>
          <p:spPr>
            <a:xfrm>
              <a:off x="7307775" y="2779545"/>
              <a:ext cx="71483" cy="73131"/>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39941" name="群組 12"/>
          <p:cNvGrpSpPr>
            <a:grpSpLocks/>
          </p:cNvGrpSpPr>
          <p:nvPr/>
        </p:nvGrpSpPr>
        <p:grpSpPr bwMode="auto">
          <a:xfrm rot="-2167095">
            <a:off x="190500" y="3662363"/>
            <a:ext cx="785813" cy="727075"/>
            <a:chOff x="6594002" y="2475008"/>
            <a:chExt cx="786310" cy="726541"/>
          </a:xfrm>
        </p:grpSpPr>
        <p:pic>
          <p:nvPicPr>
            <p:cNvPr id="14" name="圖片 13"/>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15" name="橢圓 14"/>
            <p:cNvSpPr/>
            <p:nvPr/>
          </p:nvSpPr>
          <p:spPr>
            <a:xfrm>
              <a:off x="6932165" y="2473953"/>
              <a:ext cx="73071"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橢圓 15"/>
            <p:cNvSpPr/>
            <p:nvPr/>
          </p:nvSpPr>
          <p:spPr>
            <a:xfrm>
              <a:off x="7146714" y="2564912"/>
              <a:ext cx="71483"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7" name="橢圓 16"/>
            <p:cNvSpPr/>
            <p:nvPr/>
          </p:nvSpPr>
          <p:spPr>
            <a:xfrm>
              <a:off x="7309995" y="2780120"/>
              <a:ext cx="71482"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2056303" y="2132856"/>
            <a:ext cx="2142490" cy="1606213"/>
          </a:xfrm>
          <a:prstGeom prst="rect">
            <a:avLst/>
          </a:prstGeom>
          <a:solidFill>
            <a:schemeClr val="tx1">
              <a:lumMod val="75000"/>
              <a:lumOff val="25000"/>
            </a:schemeClr>
          </a:solidFill>
        </p:spPr>
      </p:pic>
      <p:sp>
        <p:nvSpPr>
          <p:cNvPr id="3" name="文字方塊 2"/>
          <p:cNvSpPr txBox="1"/>
          <p:nvPr/>
        </p:nvSpPr>
        <p:spPr>
          <a:xfrm>
            <a:off x="4198938" y="2943225"/>
            <a:ext cx="2749550" cy="862013"/>
          </a:xfrm>
          <a:prstGeom prst="rect">
            <a:avLst/>
          </a:prstGeom>
          <a:noFill/>
        </p:spPr>
        <p:txBody>
          <a:bodyPr wrap="none">
            <a:spAutoFit/>
          </a:bodyPr>
          <a:lstStyle/>
          <a:p>
            <a:pPr>
              <a:defRPr/>
            </a:pPr>
            <a:r>
              <a:rPr lang="zh-TW" altLang="en-US" sz="5000" dirty="0">
                <a:solidFill>
                  <a:schemeClr val="tx1">
                    <a:lumMod val="75000"/>
                    <a:lumOff val="25000"/>
                  </a:schemeClr>
                </a:solidFill>
                <a:latin typeface="Gungsuh" pitchFamily="18" charset="-127"/>
                <a:ea typeface="Gungsuh" pitchFamily="18" charset="-127"/>
              </a:rPr>
              <a:t>團隊介紹</a:t>
            </a:r>
          </a:p>
        </p:txBody>
      </p:sp>
      <p:pic>
        <p:nvPicPr>
          <p:cNvPr id="5124" name="Picture 8" descr="http://pic2.cxtuku.com/00/04/61/b785e4ddd2d1.jpg"/>
          <p:cNvPicPr>
            <a:picLocks noChangeAspect="1" noChangeArrowheads="1"/>
          </p:cNvPicPr>
          <p:nvPr/>
        </p:nvPicPr>
        <p:blipFill>
          <a:blip r:embed="rId3" cstate="print"/>
          <a:srcRect l="16048" t="72285" r="14127" b="19595"/>
          <a:stretch>
            <a:fillRect/>
          </a:stretch>
        </p:blipFill>
        <p:spPr bwMode="auto">
          <a:xfrm>
            <a:off x="2014538" y="3729038"/>
            <a:ext cx="5078412" cy="487362"/>
          </a:xfrm>
          <a:prstGeom prst="rect">
            <a:avLst/>
          </a:prstGeom>
          <a:noFill/>
          <a:ln w="9525">
            <a:noFill/>
            <a:miter lim="800000"/>
            <a:headEnd/>
            <a:tailEnd/>
          </a:ln>
        </p:spPr>
      </p:pic>
      <p:grpSp>
        <p:nvGrpSpPr>
          <p:cNvPr id="5125" name="群組 8"/>
          <p:cNvGrpSpPr>
            <a:grpSpLocks/>
          </p:cNvGrpSpPr>
          <p:nvPr/>
        </p:nvGrpSpPr>
        <p:grpSpPr bwMode="auto">
          <a:xfrm>
            <a:off x="6594475" y="2474913"/>
            <a:ext cx="785813" cy="727075"/>
            <a:chOff x="6594002" y="2475008"/>
            <a:chExt cx="786310" cy="726541"/>
          </a:xfrm>
        </p:grpSpPr>
        <p:pic>
          <p:nvPicPr>
            <p:cNvPr id="5" name="圖片 4"/>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6" name="橢圓 5"/>
            <p:cNvSpPr/>
            <p:nvPr/>
          </p:nvSpPr>
          <p:spPr>
            <a:xfrm>
              <a:off x="6932354" y="2475008"/>
              <a:ext cx="73071"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 name="橢圓 6"/>
            <p:cNvSpPr/>
            <p:nvPr/>
          </p:nvSpPr>
          <p:spPr>
            <a:xfrm>
              <a:off x="7146801" y="2565429"/>
              <a:ext cx="71483"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8" name="橢圓 7"/>
            <p:cNvSpPr/>
            <p:nvPr/>
          </p:nvSpPr>
          <p:spPr>
            <a:xfrm>
              <a:off x="7308829" y="2781170"/>
              <a:ext cx="71483"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10" name="矩形 9"/>
          <p:cNvSpPr/>
          <p:nvPr/>
        </p:nvSpPr>
        <p:spPr>
          <a:xfrm>
            <a:off x="4249738" y="6194425"/>
            <a:ext cx="4940300" cy="630238"/>
          </a:xfrm>
          <a:prstGeom prst="rect">
            <a:avLst/>
          </a:prstGeom>
        </p:spPr>
        <p:txBody>
          <a:bodyPr wrap="none">
            <a:spAutoFit/>
          </a:bodyPr>
          <a:lstStyle/>
          <a:p>
            <a:pPr>
              <a:defRPr/>
            </a:pPr>
            <a:r>
              <a:rPr lang="en-US" altLang="zh-TW" sz="3500" b="1" dirty="0">
                <a:solidFill>
                  <a:schemeClr val="bg1">
                    <a:lumMod val="75000"/>
                  </a:schemeClr>
                </a:solidFill>
                <a:latin typeface="Niagara Engraved" pitchFamily="82" charset="0"/>
              </a:rPr>
              <a:t>Middle Business Administration Cup  at  NCUE</a:t>
            </a:r>
            <a:endParaRPr lang="zh-TW" altLang="en-US" sz="3500" b="1" dirty="0">
              <a:solidFill>
                <a:schemeClr val="bg1">
                  <a:lumMod val="75000"/>
                </a:schemeClr>
              </a:solidFill>
              <a:latin typeface="Niagara Engraved" pitchFamily="82"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6013" y="981075"/>
            <a:ext cx="7632700" cy="4508500"/>
          </a:xfrm>
          <a:prstGeom prst="rect">
            <a:avLst/>
          </a:prstGeom>
        </p:spPr>
        <p:txBody>
          <a:bodyPr>
            <a:spAutoFit/>
          </a:bodyPr>
          <a:lstStyle/>
          <a:p>
            <a:pPr>
              <a:defRPr/>
            </a:pPr>
            <a:r>
              <a:rPr lang="zh-TW" altLang="zh-TW" sz="2500" dirty="0">
                <a:solidFill>
                  <a:schemeClr val="tx1">
                    <a:lumMod val="75000"/>
                    <a:lumOff val="25000"/>
                  </a:schemeClr>
                </a:solidFill>
                <a:latin typeface="Gungsuh" pitchFamily="18" charset="-127"/>
                <a:ea typeface="Gungsuh" pitchFamily="18" charset="-127"/>
              </a:rPr>
              <a:t>第二十二屆中企盃官網</a:t>
            </a:r>
            <a:r>
              <a:rPr lang="en-US" altLang="zh-TW" sz="2500" u="sng" dirty="0">
                <a:solidFill>
                  <a:schemeClr val="tx1">
                    <a:lumMod val="75000"/>
                    <a:lumOff val="25000"/>
                  </a:schemeClr>
                </a:solidFill>
                <a:latin typeface="Gungsuh" pitchFamily="18" charset="-127"/>
                <a:ea typeface="Gungsuh" pitchFamily="18" charset="-127"/>
              </a:rPr>
              <a:t> http://mbacup22.weebly.com/index.html</a:t>
            </a:r>
            <a:endParaRPr lang="zh-TW" altLang="zh-TW" sz="2500" dirty="0">
              <a:solidFill>
                <a:schemeClr val="tx1">
                  <a:lumMod val="75000"/>
                  <a:lumOff val="25000"/>
                </a:schemeClr>
              </a:solidFill>
              <a:latin typeface="Gungsuh" pitchFamily="18" charset="-127"/>
              <a:ea typeface="Gungsuh" pitchFamily="18" charset="-127"/>
            </a:endParaRPr>
          </a:p>
          <a:p>
            <a:pPr>
              <a:defRPr/>
            </a:pPr>
            <a:r>
              <a:rPr lang="zh-TW" altLang="zh-TW" sz="2500" dirty="0">
                <a:solidFill>
                  <a:schemeClr val="tx1">
                    <a:lumMod val="75000"/>
                    <a:lumOff val="25000"/>
                  </a:schemeClr>
                </a:solidFill>
                <a:latin typeface="Gungsuh" pitchFamily="18" charset="-127"/>
                <a:ea typeface="Gungsuh" pitchFamily="18" charset="-127"/>
              </a:rPr>
              <a:t>活動及報名所需之各項表格，皆可於官網下載使用</a:t>
            </a:r>
          </a:p>
          <a:p>
            <a:pPr>
              <a:defRPr/>
            </a:pPr>
            <a:endParaRPr lang="en-US" altLang="zh-TW" sz="2500" dirty="0">
              <a:solidFill>
                <a:schemeClr val="tx1">
                  <a:lumMod val="75000"/>
                  <a:lumOff val="25000"/>
                </a:schemeClr>
              </a:solidFill>
              <a:latin typeface="Gungsuh" pitchFamily="18" charset="-127"/>
              <a:ea typeface="Gungsuh" pitchFamily="18" charset="-127"/>
            </a:endParaRPr>
          </a:p>
          <a:p>
            <a:pPr>
              <a:defRPr/>
            </a:pPr>
            <a:r>
              <a:rPr lang="zh-TW" altLang="zh-TW" sz="2500" dirty="0">
                <a:solidFill>
                  <a:schemeClr val="tx1">
                    <a:lumMod val="75000"/>
                    <a:lumOff val="25000"/>
                  </a:schemeClr>
                </a:solidFill>
                <a:latin typeface="Gungsuh" pitchFamily="18" charset="-127"/>
                <a:ea typeface="Gungsuh" pitchFamily="18" charset="-127"/>
              </a:rPr>
              <a:t>報名相關資料請各校系皆</a:t>
            </a:r>
            <a:r>
              <a:rPr lang="zh-TW" altLang="zh-TW" sz="2800" b="1" dirty="0">
                <a:solidFill>
                  <a:schemeClr val="accent2">
                    <a:lumMod val="50000"/>
                  </a:schemeClr>
                </a:solidFill>
                <a:latin typeface="Gungsuh" pitchFamily="18" charset="-127"/>
                <a:ea typeface="Gungsuh" pitchFamily="18" charset="-127"/>
              </a:rPr>
              <a:t>以電腦繕打表格內容</a:t>
            </a:r>
            <a:r>
              <a:rPr lang="zh-TW" altLang="zh-TW" sz="2500" dirty="0">
                <a:solidFill>
                  <a:schemeClr val="tx1">
                    <a:lumMod val="75000"/>
                    <a:lumOff val="25000"/>
                  </a:schemeClr>
                </a:solidFill>
                <a:latin typeface="Gungsuh" pitchFamily="18" charset="-127"/>
                <a:ea typeface="Gungsuh" pitchFamily="18" charset="-127"/>
              </a:rPr>
              <a:t>，繕打表格內容完畢後，請列印輸出一份，將電子檔壓縮後寄至第</a:t>
            </a:r>
            <a:r>
              <a:rPr lang="en-US" altLang="zh-TW" sz="2500" dirty="0">
                <a:solidFill>
                  <a:schemeClr val="tx1">
                    <a:lumMod val="75000"/>
                    <a:lumOff val="25000"/>
                  </a:schemeClr>
                </a:solidFill>
                <a:latin typeface="Gungsuh" pitchFamily="18" charset="-127"/>
                <a:ea typeface="Gungsuh" pitchFamily="18" charset="-127"/>
              </a:rPr>
              <a:t> 22 </a:t>
            </a:r>
            <a:r>
              <a:rPr lang="zh-TW" altLang="zh-TW" sz="2500" dirty="0">
                <a:solidFill>
                  <a:schemeClr val="tx1">
                    <a:lumMod val="75000"/>
                    <a:lumOff val="25000"/>
                  </a:schemeClr>
                </a:solidFill>
                <a:latin typeface="Gungsuh" pitchFamily="18" charset="-127"/>
                <a:ea typeface="Gungsuh" pitchFamily="18" charset="-127"/>
              </a:rPr>
              <a:t>屆中企盃，紙本資料寄至上述地址。</a:t>
            </a:r>
          </a:p>
          <a:p>
            <a:pPr>
              <a:defRPr/>
            </a:pPr>
            <a:r>
              <a:rPr lang="zh-TW" altLang="zh-TW" sz="2500" dirty="0">
                <a:solidFill>
                  <a:schemeClr val="tx1">
                    <a:lumMod val="75000"/>
                    <a:lumOff val="25000"/>
                  </a:schemeClr>
                </a:solidFill>
                <a:latin typeface="Gungsuh" pitchFamily="18" charset="-127"/>
                <a:ea typeface="Gungsuh" pitchFamily="18" charset="-127"/>
              </a:rPr>
              <a:t>活動官方信箱</a:t>
            </a:r>
            <a:r>
              <a:rPr lang="en-US" altLang="zh-TW" sz="2500" dirty="0">
                <a:solidFill>
                  <a:schemeClr val="tx1">
                    <a:lumMod val="75000"/>
                    <a:lumOff val="25000"/>
                  </a:schemeClr>
                </a:solidFill>
                <a:latin typeface="Gungsuh" pitchFamily="18" charset="-127"/>
                <a:ea typeface="Gungsuh" pitchFamily="18" charset="-127"/>
              </a:rPr>
              <a:t>(</a:t>
            </a:r>
            <a:r>
              <a:rPr lang="en-US" altLang="zh-TW" sz="2500" u="sng" dirty="0">
                <a:solidFill>
                  <a:schemeClr val="tx1">
                    <a:lumMod val="75000"/>
                    <a:lumOff val="25000"/>
                  </a:schemeClr>
                </a:solidFill>
                <a:latin typeface="Gungsuh" pitchFamily="18" charset="-127"/>
                <a:ea typeface="Gungsuh" pitchFamily="18" charset="-127"/>
              </a:rPr>
              <a:t>mbacup22@gmail.com</a:t>
            </a:r>
            <a:r>
              <a:rPr lang="en-US" altLang="zh-TW" sz="2500" dirty="0">
                <a:solidFill>
                  <a:schemeClr val="tx1">
                    <a:lumMod val="75000"/>
                    <a:lumOff val="25000"/>
                  </a:schemeClr>
                </a:solidFill>
                <a:latin typeface="Gungsuh" pitchFamily="18" charset="-127"/>
                <a:ea typeface="Gungsuh" pitchFamily="18" charset="-127"/>
              </a:rPr>
              <a:t>)</a:t>
            </a:r>
            <a:r>
              <a:rPr lang="zh-TW" altLang="zh-TW" sz="2500" dirty="0">
                <a:solidFill>
                  <a:schemeClr val="tx1">
                    <a:lumMod val="75000"/>
                    <a:lumOff val="25000"/>
                  </a:schemeClr>
                </a:solidFill>
                <a:latin typeface="Gungsuh" pitchFamily="18" charset="-127"/>
                <a:ea typeface="Gungsuh" pitchFamily="18" charset="-127"/>
              </a:rPr>
              <a:t>，</a:t>
            </a:r>
            <a:r>
              <a:rPr lang="zh-TW" altLang="zh-TW" sz="2800" b="1" dirty="0">
                <a:solidFill>
                  <a:schemeClr val="accent2">
                    <a:lumMod val="50000"/>
                  </a:schemeClr>
                </a:solidFill>
                <a:latin typeface="Gungsuh" pitchFamily="18" charset="-127"/>
                <a:ea typeface="Gungsuh" pitchFamily="18" charset="-127"/>
              </a:rPr>
              <a:t>主旨請註明：校系</a:t>
            </a:r>
            <a:r>
              <a:rPr lang="en-US" altLang="zh-TW" sz="2800" b="1" dirty="0">
                <a:solidFill>
                  <a:schemeClr val="accent2">
                    <a:lumMod val="50000"/>
                  </a:schemeClr>
                </a:solidFill>
                <a:latin typeface="Gungsuh" pitchFamily="18" charset="-127"/>
                <a:ea typeface="Gungsuh" pitchFamily="18" charset="-127"/>
              </a:rPr>
              <a:t>+</a:t>
            </a:r>
            <a:r>
              <a:rPr lang="zh-TW" altLang="zh-TW" sz="2800" b="1" dirty="0">
                <a:solidFill>
                  <a:schemeClr val="accent2">
                    <a:lumMod val="50000"/>
                  </a:schemeClr>
                </a:solidFill>
                <a:latin typeface="Gungsuh" pitchFamily="18" charset="-127"/>
                <a:ea typeface="Gungsuh" pitchFamily="18" charset="-127"/>
              </a:rPr>
              <a:t>系所全名</a:t>
            </a:r>
            <a:r>
              <a:rPr lang="en-US" altLang="zh-TW" sz="2800" b="1" dirty="0">
                <a:solidFill>
                  <a:schemeClr val="accent2">
                    <a:lumMod val="50000"/>
                  </a:schemeClr>
                </a:solidFill>
                <a:latin typeface="Gungsuh" pitchFamily="18" charset="-127"/>
                <a:ea typeface="Gungsuh" pitchFamily="18" charset="-127"/>
              </a:rPr>
              <a:t>+</a:t>
            </a:r>
            <a:r>
              <a:rPr lang="zh-TW" altLang="zh-TW" sz="2800" b="1" dirty="0">
                <a:solidFill>
                  <a:schemeClr val="accent2">
                    <a:lumMod val="50000"/>
                  </a:schemeClr>
                </a:solidFill>
                <a:latin typeface="Gungsuh" pitchFamily="18" charset="-127"/>
                <a:ea typeface="Gungsuh" pitchFamily="18" charset="-127"/>
              </a:rPr>
              <a:t>中企盃報名資料。如：彰化師範大學企業管理學系中企盃報名資料。 </a:t>
            </a:r>
          </a:p>
          <a:p>
            <a:pPr>
              <a:defRPr/>
            </a:pPr>
            <a:endParaRPr lang="zh-TW" altLang="zh-TW" sz="2500" dirty="0">
              <a:solidFill>
                <a:schemeClr val="tx1">
                  <a:lumMod val="75000"/>
                  <a:lumOff val="25000"/>
                </a:schemeClr>
              </a:solidFill>
              <a:latin typeface="Gungsuh" pitchFamily="18" charset="-127"/>
              <a:ea typeface="Gungsuh" pitchFamily="18" charset="-127"/>
            </a:endParaRPr>
          </a:p>
        </p:txBody>
      </p:sp>
      <p:grpSp>
        <p:nvGrpSpPr>
          <p:cNvPr id="40963" name="群組 2"/>
          <p:cNvGrpSpPr>
            <a:grpSpLocks/>
          </p:cNvGrpSpPr>
          <p:nvPr/>
        </p:nvGrpSpPr>
        <p:grpSpPr bwMode="auto">
          <a:xfrm rot="-2167095">
            <a:off x="317500" y="927100"/>
            <a:ext cx="787400" cy="725488"/>
            <a:chOff x="6594002" y="2475008"/>
            <a:chExt cx="786310" cy="726541"/>
          </a:xfrm>
        </p:grpSpPr>
        <p:pic>
          <p:nvPicPr>
            <p:cNvPr id="4" name="圖片 3"/>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5" name="橢圓 4"/>
            <p:cNvSpPr/>
            <p:nvPr/>
          </p:nvSpPr>
          <p:spPr>
            <a:xfrm>
              <a:off x="6932601" y="2473797"/>
              <a:ext cx="71339" cy="71542"/>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橢圓 5"/>
            <p:cNvSpPr/>
            <p:nvPr/>
          </p:nvSpPr>
          <p:spPr>
            <a:xfrm>
              <a:off x="7145133" y="2564957"/>
              <a:ext cx="72924" cy="71541"/>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7" name="橢圓 6"/>
            <p:cNvSpPr/>
            <p:nvPr/>
          </p:nvSpPr>
          <p:spPr>
            <a:xfrm>
              <a:off x="7308704" y="2778729"/>
              <a:ext cx="71338" cy="73131"/>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40964" name="群組 7"/>
          <p:cNvGrpSpPr>
            <a:grpSpLocks/>
          </p:cNvGrpSpPr>
          <p:nvPr/>
        </p:nvGrpSpPr>
        <p:grpSpPr bwMode="auto">
          <a:xfrm rot="-2167095">
            <a:off x="317500" y="2438400"/>
            <a:ext cx="787400" cy="727075"/>
            <a:chOff x="6594002" y="2475008"/>
            <a:chExt cx="786310" cy="726541"/>
          </a:xfrm>
        </p:grpSpPr>
        <p:pic>
          <p:nvPicPr>
            <p:cNvPr id="9" name="圖片 8"/>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10" name="橢圓 9"/>
            <p:cNvSpPr/>
            <p:nvPr/>
          </p:nvSpPr>
          <p:spPr>
            <a:xfrm>
              <a:off x="6933068" y="2473953"/>
              <a:ext cx="71339"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橢圓 10"/>
            <p:cNvSpPr/>
            <p:nvPr/>
          </p:nvSpPr>
          <p:spPr>
            <a:xfrm>
              <a:off x="7145600" y="2564913"/>
              <a:ext cx="72924"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2" name="橢圓 11"/>
            <p:cNvSpPr/>
            <p:nvPr/>
          </p:nvSpPr>
          <p:spPr>
            <a:xfrm>
              <a:off x="7308704" y="2779652"/>
              <a:ext cx="71338"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0113" y="1557338"/>
            <a:ext cx="8064500" cy="3554412"/>
          </a:xfrm>
          <a:prstGeom prst="rect">
            <a:avLst/>
          </a:prstGeom>
        </p:spPr>
        <p:txBody>
          <a:bodyPr>
            <a:spAutoFit/>
          </a:bodyPr>
          <a:lstStyle/>
          <a:p>
            <a:pPr>
              <a:defRPr/>
            </a:pPr>
            <a:r>
              <a:rPr lang="zh-TW" altLang="zh-TW" sz="2500" dirty="0">
                <a:solidFill>
                  <a:schemeClr val="tx1">
                    <a:lumMod val="75000"/>
                    <a:lumOff val="25000"/>
                  </a:schemeClr>
                </a:solidFill>
                <a:latin typeface="Gungsuh" pitchFamily="18" charset="-127"/>
                <a:ea typeface="Gungsuh" pitchFamily="18" charset="-127"/>
              </a:rPr>
              <a:t>寄出報名資料後，且完成匯款動作之校系，請負責人於</a:t>
            </a:r>
            <a:r>
              <a:rPr lang="zh-TW" altLang="zh-TW" sz="2500" b="1" dirty="0">
                <a:solidFill>
                  <a:schemeClr val="accent2">
                    <a:lumMod val="50000"/>
                  </a:schemeClr>
                </a:solidFill>
                <a:latin typeface="Gungsuh" pitchFamily="18" charset="-127"/>
                <a:ea typeface="Gungsuh" pitchFamily="18" charset="-127"/>
              </a:rPr>
              <a:t>匯款後</a:t>
            </a:r>
            <a:r>
              <a:rPr lang="en-US" altLang="zh-TW" sz="2500" b="1" dirty="0">
                <a:solidFill>
                  <a:schemeClr val="accent2">
                    <a:lumMod val="50000"/>
                  </a:schemeClr>
                </a:solidFill>
                <a:latin typeface="Gungsuh" pitchFamily="18" charset="-127"/>
                <a:ea typeface="Gungsuh" pitchFamily="18" charset="-127"/>
              </a:rPr>
              <a:t>2</a:t>
            </a:r>
            <a:r>
              <a:rPr lang="zh-TW" altLang="zh-TW" sz="2500" b="1" dirty="0">
                <a:solidFill>
                  <a:schemeClr val="accent2">
                    <a:lumMod val="50000"/>
                  </a:schemeClr>
                </a:solidFill>
                <a:latin typeface="Gungsuh" pitchFamily="18" charset="-127"/>
                <a:ea typeface="Gungsuh" pitchFamily="18" charset="-127"/>
              </a:rPr>
              <a:t>天</a:t>
            </a:r>
            <a:r>
              <a:rPr lang="zh-TW" altLang="zh-TW" sz="2500" dirty="0">
                <a:solidFill>
                  <a:schemeClr val="tx1">
                    <a:lumMod val="75000"/>
                    <a:lumOff val="25000"/>
                  </a:schemeClr>
                </a:solidFill>
                <a:latin typeface="Gungsuh" pitchFamily="18" charset="-127"/>
                <a:ea typeface="Gungsuh" pitchFamily="18" charset="-127"/>
              </a:rPr>
              <a:t>以簡訊告知第</a:t>
            </a:r>
            <a:r>
              <a:rPr lang="en-US" altLang="zh-TW" sz="2500" dirty="0">
                <a:solidFill>
                  <a:schemeClr val="tx1">
                    <a:lumMod val="75000"/>
                    <a:lumOff val="25000"/>
                  </a:schemeClr>
                </a:solidFill>
                <a:latin typeface="Gungsuh" pitchFamily="18" charset="-127"/>
                <a:ea typeface="Gungsuh" pitchFamily="18" charset="-127"/>
              </a:rPr>
              <a:t>22</a:t>
            </a:r>
            <a:r>
              <a:rPr lang="zh-TW" altLang="zh-TW" sz="2500" dirty="0">
                <a:solidFill>
                  <a:schemeClr val="tx1">
                    <a:lumMod val="75000"/>
                    <a:lumOff val="25000"/>
                  </a:schemeClr>
                </a:solidFill>
                <a:latin typeface="Gungsuh" pitchFamily="18" charset="-127"/>
                <a:ea typeface="Gungsuh" pitchFamily="18" charset="-127"/>
              </a:rPr>
              <a:t>屆中企盃</a:t>
            </a:r>
            <a:r>
              <a:rPr lang="zh-TW" altLang="zh-TW" sz="2500" b="1" dirty="0">
                <a:solidFill>
                  <a:schemeClr val="accent2">
                    <a:lumMod val="50000"/>
                  </a:schemeClr>
                </a:solidFill>
                <a:latin typeface="Gungsuh" pitchFamily="18" charset="-127"/>
                <a:ea typeface="Gungsuh" pitchFamily="18" charset="-127"/>
              </a:rPr>
              <a:t>財務長周庭</a:t>
            </a:r>
            <a:r>
              <a:rPr lang="en-US" altLang="zh-TW" sz="2500" b="1" dirty="0">
                <a:solidFill>
                  <a:schemeClr val="accent2">
                    <a:lumMod val="50000"/>
                  </a:schemeClr>
                </a:solidFill>
                <a:latin typeface="Gungsuh" pitchFamily="18" charset="-127"/>
                <a:ea typeface="Gungsuh" pitchFamily="18" charset="-127"/>
              </a:rPr>
              <a:t>(0932-302-677)</a:t>
            </a:r>
            <a:r>
              <a:rPr lang="zh-TW" altLang="zh-TW" sz="2500" dirty="0">
                <a:solidFill>
                  <a:schemeClr val="tx1">
                    <a:lumMod val="75000"/>
                    <a:lumOff val="25000"/>
                  </a:schemeClr>
                </a:solidFill>
                <a:latin typeface="Gungsuh" pitchFamily="18" charset="-127"/>
                <a:ea typeface="Gungsuh" pitchFamily="18" charset="-127"/>
              </a:rPr>
              <a:t>，告知已寄出校系資料並已完成匯款動作。</a:t>
            </a:r>
            <a:endParaRPr lang="en-US" altLang="zh-TW" sz="2500" dirty="0">
              <a:solidFill>
                <a:schemeClr val="tx1">
                  <a:lumMod val="75000"/>
                  <a:lumOff val="25000"/>
                </a:schemeClr>
              </a:solidFill>
              <a:latin typeface="Gungsuh" pitchFamily="18" charset="-127"/>
              <a:ea typeface="Gungsuh" pitchFamily="18" charset="-127"/>
            </a:endParaRPr>
          </a:p>
          <a:p>
            <a:pPr>
              <a:defRPr/>
            </a:pPr>
            <a:r>
              <a:rPr lang="en-US" altLang="zh-TW" sz="2500" dirty="0">
                <a:solidFill>
                  <a:schemeClr val="tx1">
                    <a:lumMod val="75000"/>
                    <a:lumOff val="25000"/>
                  </a:schemeClr>
                </a:solidFill>
                <a:latin typeface="Gungsuh" pitchFamily="18" charset="-127"/>
                <a:ea typeface="Gungsuh" pitchFamily="18" charset="-127"/>
              </a:rPr>
              <a:t/>
            </a:r>
            <a:br>
              <a:rPr lang="en-US" altLang="zh-TW" sz="2500" dirty="0">
                <a:solidFill>
                  <a:schemeClr val="tx1">
                    <a:lumMod val="75000"/>
                    <a:lumOff val="25000"/>
                  </a:schemeClr>
                </a:solidFill>
                <a:latin typeface="Gungsuh" pitchFamily="18" charset="-127"/>
                <a:ea typeface="Gungsuh" pitchFamily="18" charset="-127"/>
              </a:rPr>
            </a:br>
            <a:r>
              <a:rPr lang="zh-TW" altLang="zh-TW" sz="2500" dirty="0">
                <a:solidFill>
                  <a:schemeClr val="tx1">
                    <a:lumMod val="75000"/>
                    <a:lumOff val="25000"/>
                  </a:schemeClr>
                </a:solidFill>
                <a:latin typeface="Gungsuh" pitchFamily="18" charset="-127"/>
                <a:ea typeface="Gungsuh" pitchFamily="18" charset="-127"/>
              </a:rPr>
              <a:t>完成上述報名事項後，本會將於報名資料審核後於第</a:t>
            </a:r>
            <a:r>
              <a:rPr lang="en-US" altLang="zh-TW" sz="2500" dirty="0">
                <a:solidFill>
                  <a:schemeClr val="tx1">
                    <a:lumMod val="75000"/>
                    <a:lumOff val="25000"/>
                  </a:schemeClr>
                </a:solidFill>
                <a:latin typeface="Gungsuh" pitchFamily="18" charset="-127"/>
                <a:ea typeface="Gungsuh" pitchFamily="18" charset="-127"/>
              </a:rPr>
              <a:t> 22 </a:t>
            </a:r>
            <a:r>
              <a:rPr lang="zh-TW" altLang="zh-TW" sz="2500" dirty="0">
                <a:solidFill>
                  <a:schemeClr val="tx1">
                    <a:lumMod val="75000"/>
                    <a:lumOff val="25000"/>
                  </a:schemeClr>
                </a:solidFill>
                <a:latin typeface="Gungsuh" pitchFamily="18" charset="-127"/>
                <a:ea typeface="Gungsuh" pitchFamily="18" charset="-127"/>
              </a:rPr>
              <a:t>屆中企盃官方網站之校系隊伍報名狀況頁面上公告。</a:t>
            </a:r>
          </a:p>
          <a:p>
            <a:pPr>
              <a:defRPr/>
            </a:pPr>
            <a:endParaRPr lang="en-US" altLang="zh-TW" sz="2500" dirty="0">
              <a:solidFill>
                <a:schemeClr val="tx1">
                  <a:lumMod val="75000"/>
                  <a:lumOff val="25000"/>
                </a:schemeClr>
              </a:solidFill>
              <a:latin typeface="Gungsuh" pitchFamily="18" charset="-127"/>
              <a:ea typeface="Gungsuh" pitchFamily="18" charset="-127"/>
            </a:endParaRPr>
          </a:p>
          <a:p>
            <a:pPr>
              <a:defRPr/>
            </a:pPr>
            <a:r>
              <a:rPr lang="zh-TW" altLang="zh-TW" sz="2500" dirty="0">
                <a:solidFill>
                  <a:schemeClr val="tx1">
                    <a:lumMod val="75000"/>
                    <a:lumOff val="25000"/>
                  </a:schemeClr>
                </a:solidFill>
                <a:latin typeface="Gungsuh" pitchFamily="18" charset="-127"/>
                <a:ea typeface="Gungsuh" pitchFamily="18" charset="-127"/>
              </a:rPr>
              <a:t>若同一球員參加兩項比賽</a:t>
            </a:r>
            <a:r>
              <a:rPr lang="en-US" altLang="zh-TW" sz="2500" dirty="0">
                <a:solidFill>
                  <a:schemeClr val="tx1">
                    <a:lumMod val="75000"/>
                    <a:lumOff val="25000"/>
                  </a:schemeClr>
                </a:solidFill>
                <a:latin typeface="Gungsuh" pitchFamily="18" charset="-127"/>
                <a:ea typeface="Gungsuh" pitchFamily="18" charset="-127"/>
              </a:rPr>
              <a:t>&lt;</a:t>
            </a:r>
            <a:r>
              <a:rPr lang="zh-TW" altLang="zh-TW" sz="2500" dirty="0">
                <a:solidFill>
                  <a:schemeClr val="tx1">
                    <a:lumMod val="75000"/>
                    <a:lumOff val="25000"/>
                  </a:schemeClr>
                </a:solidFill>
                <a:latin typeface="Gungsuh" pitchFamily="18" charset="-127"/>
                <a:ea typeface="Gungsuh" pitchFamily="18" charset="-127"/>
              </a:rPr>
              <a:t>含兩項</a:t>
            </a:r>
            <a:r>
              <a:rPr lang="en-US" altLang="zh-TW" sz="2500" dirty="0">
                <a:solidFill>
                  <a:schemeClr val="tx1">
                    <a:lumMod val="75000"/>
                    <a:lumOff val="25000"/>
                  </a:schemeClr>
                </a:solidFill>
                <a:latin typeface="Gungsuh" pitchFamily="18" charset="-127"/>
                <a:ea typeface="Gungsuh" pitchFamily="18" charset="-127"/>
              </a:rPr>
              <a:t>&gt;</a:t>
            </a:r>
            <a:r>
              <a:rPr lang="zh-TW" altLang="zh-TW" sz="2500" dirty="0">
                <a:solidFill>
                  <a:schemeClr val="tx1">
                    <a:lumMod val="75000"/>
                    <a:lumOff val="25000"/>
                  </a:schemeClr>
                </a:solidFill>
                <a:latin typeface="Gungsuh" pitchFamily="18" charset="-127"/>
                <a:ea typeface="Gungsuh" pitchFamily="18" charset="-127"/>
              </a:rPr>
              <a:t>以上</a:t>
            </a:r>
            <a:r>
              <a:rPr lang="en-US" altLang="zh-TW" sz="2500" dirty="0">
                <a:solidFill>
                  <a:schemeClr val="tx1">
                    <a:lumMod val="75000"/>
                    <a:lumOff val="25000"/>
                  </a:schemeClr>
                </a:solidFill>
                <a:latin typeface="Gungsuh" pitchFamily="18" charset="-127"/>
                <a:ea typeface="Gungsuh" pitchFamily="18" charset="-127"/>
              </a:rPr>
              <a:t>,</a:t>
            </a:r>
            <a:r>
              <a:rPr lang="zh-TW" altLang="zh-TW" sz="2500" dirty="0">
                <a:solidFill>
                  <a:schemeClr val="tx1">
                    <a:lumMod val="75000"/>
                    <a:lumOff val="25000"/>
                  </a:schemeClr>
                </a:solidFill>
                <a:latin typeface="Gungsuh" pitchFamily="18" charset="-127"/>
                <a:ea typeface="Gungsuh" pitchFamily="18" charset="-127"/>
              </a:rPr>
              <a:t>只須繳交一份保險費用。</a:t>
            </a:r>
            <a:endParaRPr lang="zh-TW" altLang="en-US" sz="2500" dirty="0">
              <a:solidFill>
                <a:schemeClr val="tx1">
                  <a:lumMod val="75000"/>
                  <a:lumOff val="25000"/>
                </a:schemeClr>
              </a:solidFill>
            </a:endParaRPr>
          </a:p>
        </p:txBody>
      </p:sp>
      <p:grpSp>
        <p:nvGrpSpPr>
          <p:cNvPr id="41987" name="群組 2"/>
          <p:cNvGrpSpPr>
            <a:grpSpLocks/>
          </p:cNvGrpSpPr>
          <p:nvPr/>
        </p:nvGrpSpPr>
        <p:grpSpPr bwMode="auto">
          <a:xfrm rot="-2167095">
            <a:off x="101600" y="1358900"/>
            <a:ext cx="787400" cy="727075"/>
            <a:chOff x="6594002" y="2475008"/>
            <a:chExt cx="786310" cy="726541"/>
          </a:xfrm>
        </p:grpSpPr>
        <p:pic>
          <p:nvPicPr>
            <p:cNvPr id="4" name="圖片 3"/>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5" name="橢圓 4"/>
            <p:cNvSpPr/>
            <p:nvPr/>
          </p:nvSpPr>
          <p:spPr>
            <a:xfrm>
              <a:off x="6933068" y="2473953"/>
              <a:ext cx="71339"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橢圓 5"/>
            <p:cNvSpPr/>
            <p:nvPr/>
          </p:nvSpPr>
          <p:spPr>
            <a:xfrm>
              <a:off x="7145600" y="2564913"/>
              <a:ext cx="72924"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7" name="橢圓 6"/>
            <p:cNvSpPr/>
            <p:nvPr/>
          </p:nvSpPr>
          <p:spPr>
            <a:xfrm>
              <a:off x="7308704" y="2779652"/>
              <a:ext cx="71338"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41988" name="群組 7"/>
          <p:cNvGrpSpPr>
            <a:grpSpLocks/>
          </p:cNvGrpSpPr>
          <p:nvPr/>
        </p:nvGrpSpPr>
        <p:grpSpPr bwMode="auto">
          <a:xfrm rot="-2167095">
            <a:off x="101600" y="3044825"/>
            <a:ext cx="787400" cy="727075"/>
            <a:chOff x="6594002" y="2475008"/>
            <a:chExt cx="786310" cy="726541"/>
          </a:xfrm>
        </p:grpSpPr>
        <p:pic>
          <p:nvPicPr>
            <p:cNvPr id="9" name="圖片 8"/>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10" name="橢圓 9"/>
            <p:cNvSpPr/>
            <p:nvPr/>
          </p:nvSpPr>
          <p:spPr>
            <a:xfrm>
              <a:off x="6933068" y="2473953"/>
              <a:ext cx="71339"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橢圓 10"/>
            <p:cNvSpPr/>
            <p:nvPr/>
          </p:nvSpPr>
          <p:spPr>
            <a:xfrm>
              <a:off x="7145600" y="2564913"/>
              <a:ext cx="72924"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2" name="橢圓 11"/>
            <p:cNvSpPr/>
            <p:nvPr/>
          </p:nvSpPr>
          <p:spPr>
            <a:xfrm>
              <a:off x="7308704" y="2779652"/>
              <a:ext cx="71338"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41989" name="群組 12"/>
          <p:cNvGrpSpPr>
            <a:grpSpLocks/>
          </p:cNvGrpSpPr>
          <p:nvPr/>
        </p:nvGrpSpPr>
        <p:grpSpPr bwMode="auto">
          <a:xfrm rot="-2167095">
            <a:off x="101600" y="4124325"/>
            <a:ext cx="787400" cy="727075"/>
            <a:chOff x="6594002" y="2475008"/>
            <a:chExt cx="786310" cy="726541"/>
          </a:xfrm>
        </p:grpSpPr>
        <p:pic>
          <p:nvPicPr>
            <p:cNvPr id="14" name="圖片 13"/>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15" name="橢圓 14"/>
            <p:cNvSpPr/>
            <p:nvPr/>
          </p:nvSpPr>
          <p:spPr>
            <a:xfrm>
              <a:off x="6933068" y="2473953"/>
              <a:ext cx="71339"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橢圓 15"/>
            <p:cNvSpPr/>
            <p:nvPr/>
          </p:nvSpPr>
          <p:spPr>
            <a:xfrm>
              <a:off x="7145600" y="2564913"/>
              <a:ext cx="72924"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7" name="橢圓 16"/>
            <p:cNvSpPr/>
            <p:nvPr/>
          </p:nvSpPr>
          <p:spPr>
            <a:xfrm>
              <a:off x="7308704" y="2779652"/>
              <a:ext cx="71338"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2988" y="44450"/>
            <a:ext cx="7183437" cy="6524625"/>
          </a:xfrm>
          <a:prstGeom prst="rect">
            <a:avLst/>
          </a:prstGeom>
        </p:spPr>
        <p:txBody>
          <a:bodyPr>
            <a:spAutoFit/>
          </a:bodyPr>
          <a:lstStyle/>
          <a:p>
            <a:pPr>
              <a:defRPr/>
            </a:pPr>
            <a:endParaRPr lang="zh-TW" altLang="zh-TW" dirty="0"/>
          </a:p>
          <a:p>
            <a:pPr>
              <a:defRPr/>
            </a:pPr>
            <a:r>
              <a:rPr lang="zh-TW" altLang="zh-TW" sz="2500" dirty="0">
                <a:solidFill>
                  <a:schemeClr val="tx1">
                    <a:lumMod val="75000"/>
                    <a:lumOff val="25000"/>
                  </a:schemeClr>
                </a:solidFill>
                <a:latin typeface="Gungsuh" pitchFamily="18" charset="-127"/>
                <a:ea typeface="Gungsuh" pitchFamily="18" charset="-127"/>
              </a:rPr>
              <a:t>除違反賽程規章之情形外，如全程參與活動，本會將退還全額保證金。</a:t>
            </a:r>
          </a:p>
          <a:p>
            <a:pPr>
              <a:defRPr/>
            </a:pPr>
            <a:r>
              <a:rPr lang="en-US" altLang="zh-TW" sz="2500" dirty="0">
                <a:solidFill>
                  <a:schemeClr val="tx1">
                    <a:lumMod val="75000"/>
                    <a:lumOff val="25000"/>
                  </a:schemeClr>
                </a:solidFill>
                <a:latin typeface="Gungsuh" pitchFamily="18" charset="-127"/>
                <a:ea typeface="Gungsuh" pitchFamily="18" charset="-127"/>
              </a:rPr>
              <a:t> </a:t>
            </a:r>
            <a:endParaRPr lang="zh-TW" altLang="zh-TW" sz="2500" dirty="0">
              <a:solidFill>
                <a:schemeClr val="tx1">
                  <a:lumMod val="75000"/>
                  <a:lumOff val="25000"/>
                </a:schemeClr>
              </a:solidFill>
              <a:latin typeface="Gungsuh" pitchFamily="18" charset="-127"/>
              <a:ea typeface="Gungsuh" pitchFamily="18" charset="-127"/>
            </a:endParaRPr>
          </a:p>
          <a:p>
            <a:pPr>
              <a:defRPr/>
            </a:pPr>
            <a:r>
              <a:rPr lang="zh-TW" altLang="zh-TW" sz="2500" dirty="0">
                <a:solidFill>
                  <a:schemeClr val="tx1">
                    <a:lumMod val="75000"/>
                    <a:lumOff val="25000"/>
                  </a:schemeClr>
                </a:solidFill>
                <a:latin typeface="Gungsuh" pitchFamily="18" charset="-127"/>
                <a:ea typeface="Gungsuh" pitchFamily="18" charset="-127"/>
              </a:rPr>
              <a:t>各項球類競賽隊伍若未到達一定標準之隊伍數</a:t>
            </a:r>
            <a:r>
              <a:rPr lang="en-US" altLang="zh-TW" sz="2500" dirty="0">
                <a:solidFill>
                  <a:schemeClr val="tx1">
                    <a:lumMod val="75000"/>
                    <a:lumOff val="25000"/>
                  </a:schemeClr>
                </a:solidFill>
                <a:latin typeface="Gungsuh" pitchFamily="18" charset="-127"/>
                <a:ea typeface="Gungsuh" pitchFamily="18" charset="-127"/>
              </a:rPr>
              <a:t>,</a:t>
            </a:r>
            <a:r>
              <a:rPr lang="zh-TW" altLang="zh-TW" sz="2500" dirty="0">
                <a:solidFill>
                  <a:schemeClr val="tx1">
                    <a:lumMod val="75000"/>
                    <a:lumOff val="25000"/>
                  </a:schemeClr>
                </a:solidFill>
                <a:latin typeface="Gungsuh" pitchFamily="18" charset="-127"/>
                <a:ea typeface="Gungsuh" pitchFamily="18" charset="-127"/>
              </a:rPr>
              <a:t>本會有權取消該項競賽。</a:t>
            </a:r>
            <a:r>
              <a:rPr lang="zh-TW" altLang="zh-TW" sz="2500" dirty="0">
                <a:solidFill>
                  <a:schemeClr val="accent2">
                    <a:lumMod val="50000"/>
                  </a:schemeClr>
                </a:solidFill>
                <a:latin typeface="Gungsuh" pitchFamily="18" charset="-127"/>
                <a:ea typeface="Gungsuh" pitchFamily="18" charset="-127"/>
              </a:rPr>
              <a:t>壘球若遇雨則取消</a:t>
            </a:r>
            <a:r>
              <a:rPr lang="en-US" altLang="zh-TW" sz="2500" dirty="0">
                <a:solidFill>
                  <a:schemeClr val="accent2">
                    <a:lumMod val="50000"/>
                  </a:schemeClr>
                </a:solidFill>
                <a:latin typeface="Gungsuh" pitchFamily="18" charset="-127"/>
                <a:ea typeface="Gungsuh" pitchFamily="18" charset="-127"/>
              </a:rPr>
              <a:t>,</a:t>
            </a:r>
            <a:r>
              <a:rPr lang="zh-TW" altLang="zh-TW" sz="2500" dirty="0">
                <a:solidFill>
                  <a:schemeClr val="accent2">
                    <a:lumMod val="50000"/>
                  </a:schemeClr>
                </a:solidFill>
                <a:latin typeface="Gungsuh" pitchFamily="18" charset="-127"/>
                <a:ea typeface="Gungsuh" pitchFamily="18" charset="-127"/>
              </a:rPr>
              <a:t>本會將退還</a:t>
            </a:r>
            <a:r>
              <a:rPr lang="en-US" altLang="zh-TW" sz="2500" dirty="0">
                <a:solidFill>
                  <a:schemeClr val="accent2">
                    <a:lumMod val="50000"/>
                  </a:schemeClr>
                </a:solidFill>
                <a:latin typeface="Gungsuh" pitchFamily="18" charset="-127"/>
                <a:ea typeface="Gungsuh" pitchFamily="18" charset="-127"/>
              </a:rPr>
              <a:t>70%</a:t>
            </a:r>
            <a:r>
              <a:rPr lang="zh-TW" altLang="zh-TW" sz="2500" dirty="0">
                <a:solidFill>
                  <a:schemeClr val="accent2">
                    <a:lumMod val="50000"/>
                  </a:schemeClr>
                </a:solidFill>
                <a:latin typeface="Gungsuh" pitchFamily="18" charset="-127"/>
                <a:ea typeface="Gungsuh" pitchFamily="18" charset="-127"/>
              </a:rPr>
              <a:t>報名費及全額保證金</a:t>
            </a:r>
            <a:r>
              <a:rPr lang="zh-TW" altLang="zh-TW" sz="2500" dirty="0">
                <a:solidFill>
                  <a:schemeClr val="tx1">
                    <a:lumMod val="75000"/>
                    <a:lumOff val="25000"/>
                  </a:schemeClr>
                </a:solidFill>
                <a:latin typeface="Gungsuh" pitchFamily="18" charset="-127"/>
                <a:ea typeface="Gungsuh" pitchFamily="18" charset="-127"/>
              </a:rPr>
              <a:t>。</a:t>
            </a:r>
          </a:p>
          <a:p>
            <a:pPr>
              <a:defRPr/>
            </a:pPr>
            <a:r>
              <a:rPr lang="en-US" altLang="zh-TW" sz="2500" dirty="0">
                <a:solidFill>
                  <a:schemeClr val="tx1">
                    <a:lumMod val="75000"/>
                    <a:lumOff val="25000"/>
                  </a:schemeClr>
                </a:solidFill>
                <a:latin typeface="Gungsuh" pitchFamily="18" charset="-127"/>
                <a:ea typeface="Gungsuh" pitchFamily="18" charset="-127"/>
              </a:rPr>
              <a:t> </a:t>
            </a:r>
            <a:endParaRPr lang="zh-TW" altLang="zh-TW" sz="2500" dirty="0">
              <a:solidFill>
                <a:schemeClr val="tx1">
                  <a:lumMod val="75000"/>
                  <a:lumOff val="25000"/>
                </a:schemeClr>
              </a:solidFill>
              <a:latin typeface="Gungsuh" pitchFamily="18" charset="-127"/>
              <a:ea typeface="Gungsuh" pitchFamily="18" charset="-127"/>
            </a:endParaRPr>
          </a:p>
          <a:p>
            <a:pPr>
              <a:defRPr/>
            </a:pPr>
            <a:r>
              <a:rPr lang="zh-TW" altLang="zh-TW" sz="2500" dirty="0">
                <a:solidFill>
                  <a:schemeClr val="tx1">
                    <a:lumMod val="75000"/>
                    <a:lumOff val="25000"/>
                  </a:schemeClr>
                </a:solidFill>
                <a:latin typeface="Gungsuh" pitchFamily="18" charset="-127"/>
                <a:ea typeface="Gungsuh" pitchFamily="18" charset="-127"/>
              </a:rPr>
              <a:t>若遇</a:t>
            </a:r>
            <a:r>
              <a:rPr lang="zh-TW" altLang="zh-TW" sz="2500" dirty="0">
                <a:solidFill>
                  <a:schemeClr val="accent2">
                    <a:lumMod val="50000"/>
                  </a:schemeClr>
                </a:solidFill>
                <a:latin typeface="Gungsuh" pitchFamily="18" charset="-127"/>
                <a:ea typeface="Gungsuh" pitchFamily="18" charset="-127"/>
              </a:rPr>
              <a:t>不可抗拒</a:t>
            </a:r>
            <a:r>
              <a:rPr lang="zh-TW" altLang="zh-TW" sz="2500" dirty="0">
                <a:solidFill>
                  <a:schemeClr val="tx1">
                    <a:lumMod val="75000"/>
                    <a:lumOff val="25000"/>
                  </a:schemeClr>
                </a:solidFill>
                <a:latin typeface="Gungsuh" pitchFamily="18" charset="-127"/>
                <a:ea typeface="Gungsuh" pitchFamily="18" charset="-127"/>
              </a:rPr>
              <a:t>之因素</a:t>
            </a:r>
            <a:r>
              <a:rPr lang="en-US" altLang="zh-TW" sz="2500" dirty="0">
                <a:solidFill>
                  <a:schemeClr val="tx1">
                    <a:lumMod val="75000"/>
                    <a:lumOff val="25000"/>
                  </a:schemeClr>
                </a:solidFill>
                <a:latin typeface="Gungsuh" pitchFamily="18" charset="-127"/>
                <a:ea typeface="Gungsuh" pitchFamily="18" charset="-127"/>
              </a:rPr>
              <a:t>,</a:t>
            </a:r>
            <a:r>
              <a:rPr lang="zh-TW" altLang="zh-TW" sz="2500" dirty="0">
                <a:solidFill>
                  <a:schemeClr val="tx1">
                    <a:lumMod val="75000"/>
                    <a:lumOff val="25000"/>
                  </a:schemeClr>
                </a:solidFill>
                <a:latin typeface="Gungsuh" pitchFamily="18" charset="-127"/>
                <a:ea typeface="Gungsuh" pitchFamily="18" charset="-127"/>
              </a:rPr>
              <a:t>本會有權延期或取消活動</a:t>
            </a:r>
            <a:r>
              <a:rPr lang="en-US" altLang="zh-TW" sz="2500" dirty="0">
                <a:solidFill>
                  <a:schemeClr val="tx1">
                    <a:lumMod val="75000"/>
                    <a:lumOff val="25000"/>
                  </a:schemeClr>
                </a:solidFill>
                <a:latin typeface="Gungsuh" pitchFamily="18" charset="-127"/>
                <a:ea typeface="Gungsuh" pitchFamily="18" charset="-127"/>
              </a:rPr>
              <a:t>,</a:t>
            </a:r>
            <a:r>
              <a:rPr lang="zh-TW" altLang="zh-TW" sz="2500" dirty="0">
                <a:solidFill>
                  <a:schemeClr val="tx1">
                    <a:lumMod val="75000"/>
                    <a:lumOff val="25000"/>
                  </a:schemeClr>
                </a:solidFill>
                <a:latin typeface="Gungsuh" pitchFamily="18" charset="-127"/>
                <a:ea typeface="Gungsuh" pitchFamily="18" charset="-127"/>
              </a:rPr>
              <a:t>若取消活動將</a:t>
            </a:r>
            <a:r>
              <a:rPr lang="zh-TW" altLang="zh-TW" sz="2500" dirty="0">
                <a:solidFill>
                  <a:schemeClr val="accent2">
                    <a:lumMod val="50000"/>
                  </a:schemeClr>
                </a:solidFill>
                <a:latin typeface="Gungsuh" pitchFamily="18" charset="-127"/>
                <a:ea typeface="Gungsuh" pitchFamily="18" charset="-127"/>
              </a:rPr>
              <a:t>退還全額保證金以及</a:t>
            </a:r>
            <a:r>
              <a:rPr lang="en-US" altLang="zh-TW" sz="2500" dirty="0">
                <a:solidFill>
                  <a:schemeClr val="accent2">
                    <a:lumMod val="50000"/>
                  </a:schemeClr>
                </a:solidFill>
                <a:latin typeface="Gungsuh" pitchFamily="18" charset="-127"/>
                <a:ea typeface="Gungsuh" pitchFamily="18" charset="-127"/>
              </a:rPr>
              <a:t>60%</a:t>
            </a:r>
            <a:r>
              <a:rPr lang="zh-TW" altLang="zh-TW" sz="2500" dirty="0">
                <a:solidFill>
                  <a:schemeClr val="accent2">
                    <a:lumMod val="50000"/>
                  </a:schemeClr>
                </a:solidFill>
                <a:latin typeface="Gungsuh" pitchFamily="18" charset="-127"/>
                <a:ea typeface="Gungsuh" pitchFamily="18" charset="-127"/>
              </a:rPr>
              <a:t>報名費</a:t>
            </a:r>
            <a:r>
              <a:rPr lang="zh-TW" altLang="zh-TW" sz="2500" dirty="0">
                <a:solidFill>
                  <a:schemeClr val="tx1">
                    <a:lumMod val="75000"/>
                    <a:lumOff val="25000"/>
                  </a:schemeClr>
                </a:solidFill>
                <a:latin typeface="Gungsuh" pitchFamily="18" charset="-127"/>
                <a:ea typeface="Gungsuh" pitchFamily="18" charset="-127"/>
              </a:rPr>
              <a:t>。</a:t>
            </a:r>
          </a:p>
          <a:p>
            <a:pPr>
              <a:defRPr/>
            </a:pPr>
            <a:r>
              <a:rPr lang="en-US" altLang="zh-TW" sz="2500" dirty="0">
                <a:solidFill>
                  <a:schemeClr val="tx1">
                    <a:lumMod val="75000"/>
                    <a:lumOff val="25000"/>
                  </a:schemeClr>
                </a:solidFill>
                <a:latin typeface="Gungsuh" pitchFamily="18" charset="-127"/>
                <a:ea typeface="Gungsuh" pitchFamily="18" charset="-127"/>
              </a:rPr>
              <a:t> </a:t>
            </a:r>
            <a:endParaRPr lang="zh-TW" altLang="zh-TW" sz="2500" dirty="0">
              <a:solidFill>
                <a:schemeClr val="tx1">
                  <a:lumMod val="75000"/>
                  <a:lumOff val="25000"/>
                </a:schemeClr>
              </a:solidFill>
              <a:latin typeface="Gungsuh" pitchFamily="18" charset="-127"/>
              <a:ea typeface="Gungsuh" pitchFamily="18" charset="-127"/>
            </a:endParaRPr>
          </a:p>
          <a:p>
            <a:pPr>
              <a:defRPr/>
            </a:pPr>
            <a:r>
              <a:rPr lang="zh-TW" altLang="zh-TW" sz="2500" b="1" dirty="0">
                <a:solidFill>
                  <a:schemeClr val="accent2">
                    <a:lumMod val="50000"/>
                  </a:schemeClr>
                </a:solidFill>
                <a:latin typeface="Gungsuh" pitchFamily="18" charset="-127"/>
                <a:ea typeface="Gungsuh" pitchFamily="18" charset="-127"/>
              </a:rPr>
              <a:t>非</a:t>
            </a:r>
            <a:r>
              <a:rPr lang="zh-TW" altLang="zh-TW" sz="2500" dirty="0">
                <a:solidFill>
                  <a:schemeClr val="tx1">
                    <a:lumMod val="75000"/>
                    <a:lumOff val="25000"/>
                  </a:schemeClr>
                </a:solidFill>
                <a:latin typeface="Gungsuh" pitchFamily="18" charset="-127"/>
                <a:ea typeface="Gungsuh" pitchFamily="18" charset="-127"/>
              </a:rPr>
              <a:t>企聯會會眾欲報名參賽之校系</a:t>
            </a:r>
            <a:r>
              <a:rPr lang="en-US" altLang="zh-TW" sz="2500" dirty="0">
                <a:solidFill>
                  <a:schemeClr val="tx1">
                    <a:lumMod val="75000"/>
                    <a:lumOff val="25000"/>
                  </a:schemeClr>
                </a:solidFill>
                <a:latin typeface="Gungsuh" pitchFamily="18" charset="-127"/>
                <a:ea typeface="Gungsuh" pitchFamily="18" charset="-127"/>
              </a:rPr>
              <a:t>,</a:t>
            </a:r>
            <a:r>
              <a:rPr lang="zh-TW" altLang="zh-TW" sz="2500" dirty="0">
                <a:solidFill>
                  <a:schemeClr val="tx1">
                    <a:lumMod val="75000"/>
                    <a:lumOff val="25000"/>
                  </a:schemeClr>
                </a:solidFill>
                <a:latin typeface="Gungsuh" pitchFamily="18" charset="-127"/>
                <a:ea typeface="Gungsuh" pitchFamily="18" charset="-127"/>
              </a:rPr>
              <a:t>不限報名隊伍數</a:t>
            </a:r>
            <a:r>
              <a:rPr lang="en-US" altLang="zh-TW" sz="2500" dirty="0">
                <a:solidFill>
                  <a:schemeClr val="tx1">
                    <a:lumMod val="75000"/>
                    <a:lumOff val="25000"/>
                  </a:schemeClr>
                </a:solidFill>
                <a:latin typeface="Gungsuh" pitchFamily="18" charset="-127"/>
                <a:ea typeface="Gungsuh" pitchFamily="18" charset="-127"/>
              </a:rPr>
              <a:t>,</a:t>
            </a:r>
            <a:r>
              <a:rPr lang="zh-TW" altLang="zh-TW" sz="2500" dirty="0">
                <a:solidFill>
                  <a:schemeClr val="tx1">
                    <a:lumMod val="75000"/>
                    <a:lumOff val="25000"/>
                  </a:schemeClr>
                </a:solidFill>
                <a:latin typeface="Gungsuh" pitchFamily="18" charset="-127"/>
                <a:ea typeface="Gungsuh" pitchFamily="18" charset="-127"/>
              </a:rPr>
              <a:t>以校系為單位</a:t>
            </a:r>
            <a:r>
              <a:rPr lang="en-US" altLang="zh-TW" sz="2500" dirty="0">
                <a:solidFill>
                  <a:schemeClr val="tx1">
                    <a:lumMod val="75000"/>
                    <a:lumOff val="25000"/>
                  </a:schemeClr>
                </a:solidFill>
                <a:latin typeface="Gungsuh" pitchFamily="18" charset="-127"/>
                <a:ea typeface="Gungsuh" pitchFamily="18" charset="-127"/>
              </a:rPr>
              <a:t>&lt;</a:t>
            </a:r>
            <a:r>
              <a:rPr lang="zh-TW" altLang="zh-TW" sz="2500" dirty="0">
                <a:solidFill>
                  <a:schemeClr val="tx1">
                    <a:lumMod val="75000"/>
                    <a:lumOff val="25000"/>
                  </a:schemeClr>
                </a:solidFill>
                <a:latin typeface="Gungsuh" pitchFamily="18" charset="-127"/>
                <a:ea typeface="Gungsuh" pitchFamily="18" charset="-127"/>
              </a:rPr>
              <a:t>聯隊報名視同一隊</a:t>
            </a:r>
            <a:r>
              <a:rPr lang="en-US" altLang="zh-TW" sz="2500" dirty="0">
                <a:solidFill>
                  <a:schemeClr val="tx1">
                    <a:lumMod val="75000"/>
                    <a:lumOff val="25000"/>
                  </a:schemeClr>
                </a:solidFill>
                <a:latin typeface="Gungsuh" pitchFamily="18" charset="-127"/>
                <a:ea typeface="Gungsuh" pitchFamily="18" charset="-127"/>
              </a:rPr>
              <a:t>&gt;</a:t>
            </a:r>
            <a:r>
              <a:rPr lang="zh-TW" altLang="zh-TW" sz="2500" dirty="0">
                <a:solidFill>
                  <a:schemeClr val="tx1">
                    <a:lumMod val="75000"/>
                    <a:lumOff val="25000"/>
                  </a:schemeClr>
                </a:solidFill>
                <a:latin typeface="Gungsuh" pitchFamily="18" charset="-127"/>
                <a:ea typeface="Gungsuh" pitchFamily="18" charset="-127"/>
              </a:rPr>
              <a:t>另需加收</a:t>
            </a:r>
            <a:r>
              <a:rPr lang="en-US" altLang="zh-TW" sz="2500" dirty="0">
                <a:solidFill>
                  <a:schemeClr val="accent2">
                    <a:lumMod val="50000"/>
                  </a:schemeClr>
                </a:solidFill>
                <a:latin typeface="Gungsuh" pitchFamily="18" charset="-127"/>
                <a:ea typeface="Gungsuh" pitchFamily="18" charset="-127"/>
              </a:rPr>
              <a:t>3,500 </a:t>
            </a:r>
            <a:r>
              <a:rPr lang="zh-TW" altLang="zh-TW" sz="2500" dirty="0">
                <a:solidFill>
                  <a:schemeClr val="accent2">
                    <a:lumMod val="50000"/>
                  </a:schemeClr>
                </a:solidFill>
                <a:latin typeface="Gungsuh" pitchFamily="18" charset="-127"/>
                <a:ea typeface="Gungsuh" pitchFamily="18" charset="-127"/>
              </a:rPr>
              <a:t>元</a:t>
            </a:r>
            <a:r>
              <a:rPr lang="en-US" altLang="zh-TW" sz="2500" dirty="0">
                <a:solidFill>
                  <a:schemeClr val="tx1">
                    <a:lumMod val="75000"/>
                    <a:lumOff val="25000"/>
                  </a:schemeClr>
                </a:solidFill>
                <a:latin typeface="Gungsuh" pitchFamily="18" charset="-127"/>
                <a:ea typeface="Gungsuh" pitchFamily="18" charset="-127"/>
              </a:rPr>
              <a:t>,</a:t>
            </a:r>
            <a:r>
              <a:rPr lang="zh-TW" altLang="zh-TW" sz="2500" dirty="0">
                <a:solidFill>
                  <a:schemeClr val="tx1">
                    <a:lumMod val="75000"/>
                    <a:lumOff val="25000"/>
                  </a:schemeClr>
                </a:solidFill>
                <a:latin typeface="Gungsuh" pitchFamily="18" charset="-127"/>
                <a:ea typeface="Gungsuh" pitchFamily="18" charset="-127"/>
              </a:rPr>
              <a:t>以保障企聯會會眾之權益。</a:t>
            </a:r>
          </a:p>
          <a:p>
            <a:pPr>
              <a:defRPr/>
            </a:pPr>
            <a:r>
              <a:rPr lang="en-US" altLang="zh-TW" sz="2500" dirty="0">
                <a:solidFill>
                  <a:schemeClr val="tx1">
                    <a:lumMod val="75000"/>
                    <a:lumOff val="25000"/>
                  </a:schemeClr>
                </a:solidFill>
                <a:latin typeface="Gungsuh" pitchFamily="18" charset="-127"/>
                <a:ea typeface="Gungsuh" pitchFamily="18" charset="-127"/>
              </a:rPr>
              <a:t> </a:t>
            </a:r>
            <a:endParaRPr lang="zh-TW" altLang="zh-TW" sz="2500" dirty="0">
              <a:solidFill>
                <a:schemeClr val="tx1">
                  <a:lumMod val="75000"/>
                  <a:lumOff val="25000"/>
                </a:schemeClr>
              </a:solidFill>
              <a:latin typeface="Gungsuh" pitchFamily="18" charset="-127"/>
              <a:ea typeface="Gungsuh" pitchFamily="18" charset="-127"/>
            </a:endParaRPr>
          </a:p>
          <a:p>
            <a:pPr>
              <a:defRPr/>
            </a:pPr>
            <a:r>
              <a:rPr lang="zh-TW" altLang="zh-TW" sz="2500" b="1" dirty="0">
                <a:solidFill>
                  <a:schemeClr val="accent2">
                    <a:lumMod val="50000"/>
                  </a:schemeClr>
                </a:solidFill>
                <a:latin typeface="Gungsuh" pitchFamily="18" charset="-127"/>
                <a:ea typeface="Gungsuh" pitchFamily="18" charset="-127"/>
              </a:rPr>
              <a:t>匯款單據影本請註明學校科系及報名項目</a:t>
            </a:r>
            <a:r>
              <a:rPr lang="en-US" altLang="zh-TW" sz="2500" dirty="0">
                <a:solidFill>
                  <a:schemeClr val="tx1">
                    <a:lumMod val="75000"/>
                    <a:lumOff val="25000"/>
                  </a:schemeClr>
                </a:solidFill>
                <a:latin typeface="Gungsuh" pitchFamily="18" charset="-127"/>
                <a:ea typeface="Gungsuh" pitchFamily="18" charset="-127"/>
              </a:rPr>
              <a:t>,</a:t>
            </a:r>
            <a:r>
              <a:rPr lang="zh-TW" altLang="zh-TW" sz="2500" dirty="0">
                <a:solidFill>
                  <a:schemeClr val="tx1">
                    <a:lumMod val="75000"/>
                    <a:lumOff val="25000"/>
                  </a:schemeClr>
                </a:solidFill>
                <a:latin typeface="Gungsuh" pitchFamily="18" charset="-127"/>
                <a:ea typeface="Gungsuh" pitchFamily="18" charset="-127"/>
              </a:rPr>
              <a:t>並妥善保管單據正本以保障權益。</a:t>
            </a:r>
            <a:endParaRPr lang="zh-TW" altLang="zh-TW" sz="2500" dirty="0">
              <a:solidFill>
                <a:schemeClr val="tx1">
                  <a:lumMod val="75000"/>
                  <a:lumOff val="25000"/>
                </a:schemeClr>
              </a:solidFill>
              <a:latin typeface="Gungsuh" pitchFamily="18" charset="-127"/>
              <a:ea typeface="Gungsuh" pitchFamily="18" charset="-127"/>
            </a:endParaRPr>
          </a:p>
        </p:txBody>
      </p:sp>
      <p:grpSp>
        <p:nvGrpSpPr>
          <p:cNvPr id="43011" name="群組 2"/>
          <p:cNvGrpSpPr>
            <a:grpSpLocks/>
          </p:cNvGrpSpPr>
          <p:nvPr/>
        </p:nvGrpSpPr>
        <p:grpSpPr bwMode="auto">
          <a:xfrm rot="-2167095">
            <a:off x="263525" y="206375"/>
            <a:ext cx="785813" cy="727075"/>
            <a:chOff x="6594002" y="2475008"/>
            <a:chExt cx="786310" cy="726541"/>
          </a:xfrm>
        </p:grpSpPr>
        <p:pic>
          <p:nvPicPr>
            <p:cNvPr id="4" name="圖片 3"/>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5" name="橢圓 4"/>
            <p:cNvSpPr/>
            <p:nvPr/>
          </p:nvSpPr>
          <p:spPr>
            <a:xfrm>
              <a:off x="6932165" y="2473953"/>
              <a:ext cx="73071"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橢圓 5"/>
            <p:cNvSpPr/>
            <p:nvPr/>
          </p:nvSpPr>
          <p:spPr>
            <a:xfrm>
              <a:off x="7146714" y="2564913"/>
              <a:ext cx="71483"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7" name="橢圓 6"/>
            <p:cNvSpPr/>
            <p:nvPr/>
          </p:nvSpPr>
          <p:spPr>
            <a:xfrm>
              <a:off x="7309995" y="2780120"/>
              <a:ext cx="71482"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43012" name="群組 7"/>
          <p:cNvGrpSpPr>
            <a:grpSpLocks/>
          </p:cNvGrpSpPr>
          <p:nvPr/>
        </p:nvGrpSpPr>
        <p:grpSpPr bwMode="auto">
          <a:xfrm rot="-2167095">
            <a:off x="263525" y="1430338"/>
            <a:ext cx="785813" cy="727075"/>
            <a:chOff x="6594002" y="2475008"/>
            <a:chExt cx="786310" cy="726541"/>
          </a:xfrm>
        </p:grpSpPr>
        <p:pic>
          <p:nvPicPr>
            <p:cNvPr id="9" name="圖片 8"/>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10" name="橢圓 9"/>
            <p:cNvSpPr/>
            <p:nvPr/>
          </p:nvSpPr>
          <p:spPr>
            <a:xfrm>
              <a:off x="6932165" y="2473953"/>
              <a:ext cx="73071"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橢圓 10"/>
            <p:cNvSpPr/>
            <p:nvPr/>
          </p:nvSpPr>
          <p:spPr>
            <a:xfrm>
              <a:off x="7146714" y="2564912"/>
              <a:ext cx="71483"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2" name="橢圓 11"/>
            <p:cNvSpPr/>
            <p:nvPr/>
          </p:nvSpPr>
          <p:spPr>
            <a:xfrm>
              <a:off x="7309995" y="2780120"/>
              <a:ext cx="71482"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43013" name="群組 12"/>
          <p:cNvGrpSpPr>
            <a:grpSpLocks/>
          </p:cNvGrpSpPr>
          <p:nvPr/>
        </p:nvGrpSpPr>
        <p:grpSpPr bwMode="auto">
          <a:xfrm rot="-2167095">
            <a:off x="246063" y="2798763"/>
            <a:ext cx="785812" cy="727075"/>
            <a:chOff x="6594002" y="2475008"/>
            <a:chExt cx="786310" cy="726541"/>
          </a:xfrm>
        </p:grpSpPr>
        <p:pic>
          <p:nvPicPr>
            <p:cNvPr id="14" name="圖片 13"/>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15" name="橢圓 14"/>
            <p:cNvSpPr/>
            <p:nvPr/>
          </p:nvSpPr>
          <p:spPr>
            <a:xfrm>
              <a:off x="6932165" y="2473952"/>
              <a:ext cx="73071"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橢圓 15"/>
            <p:cNvSpPr/>
            <p:nvPr/>
          </p:nvSpPr>
          <p:spPr>
            <a:xfrm>
              <a:off x="7146715" y="2564912"/>
              <a:ext cx="71482"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7" name="橢圓 16"/>
            <p:cNvSpPr/>
            <p:nvPr/>
          </p:nvSpPr>
          <p:spPr>
            <a:xfrm>
              <a:off x="7309995" y="2780120"/>
              <a:ext cx="71483"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43014" name="群組 17"/>
          <p:cNvGrpSpPr>
            <a:grpSpLocks/>
          </p:cNvGrpSpPr>
          <p:nvPr/>
        </p:nvGrpSpPr>
        <p:grpSpPr bwMode="auto">
          <a:xfrm rot="-2167095">
            <a:off x="246063" y="4022725"/>
            <a:ext cx="785812" cy="727075"/>
            <a:chOff x="6594002" y="2475008"/>
            <a:chExt cx="786310" cy="726541"/>
          </a:xfrm>
        </p:grpSpPr>
        <p:pic>
          <p:nvPicPr>
            <p:cNvPr id="19" name="圖片 18"/>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20" name="橢圓 19"/>
            <p:cNvSpPr/>
            <p:nvPr/>
          </p:nvSpPr>
          <p:spPr>
            <a:xfrm>
              <a:off x="6932165" y="2473952"/>
              <a:ext cx="73071"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橢圓 20"/>
            <p:cNvSpPr/>
            <p:nvPr/>
          </p:nvSpPr>
          <p:spPr>
            <a:xfrm>
              <a:off x="7146715" y="2564913"/>
              <a:ext cx="71482"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22" name="橢圓 21"/>
            <p:cNvSpPr/>
            <p:nvPr/>
          </p:nvSpPr>
          <p:spPr>
            <a:xfrm>
              <a:off x="7309994" y="2780120"/>
              <a:ext cx="71483"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43015" name="群組 22"/>
          <p:cNvGrpSpPr>
            <a:grpSpLocks/>
          </p:cNvGrpSpPr>
          <p:nvPr/>
        </p:nvGrpSpPr>
        <p:grpSpPr bwMode="auto">
          <a:xfrm rot="-2167095">
            <a:off x="246063" y="5564188"/>
            <a:ext cx="785812" cy="727075"/>
            <a:chOff x="6594002" y="2475008"/>
            <a:chExt cx="786310" cy="726541"/>
          </a:xfrm>
        </p:grpSpPr>
        <p:pic>
          <p:nvPicPr>
            <p:cNvPr id="24" name="圖片 23"/>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25" name="橢圓 24"/>
            <p:cNvSpPr/>
            <p:nvPr/>
          </p:nvSpPr>
          <p:spPr>
            <a:xfrm>
              <a:off x="6932165" y="2473952"/>
              <a:ext cx="73071"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 name="橢圓 25"/>
            <p:cNvSpPr/>
            <p:nvPr/>
          </p:nvSpPr>
          <p:spPr>
            <a:xfrm>
              <a:off x="7146715" y="2564912"/>
              <a:ext cx="71482"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27" name="橢圓 26"/>
            <p:cNvSpPr/>
            <p:nvPr/>
          </p:nvSpPr>
          <p:spPr>
            <a:xfrm>
              <a:off x="7309995" y="2780120"/>
              <a:ext cx="71483"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pic2.cxtuku.com/00/04/61/b785e4ddd2d1.jpg"/>
          <p:cNvPicPr>
            <a:picLocks noChangeAspect="1" noChangeArrowheads="1"/>
          </p:cNvPicPr>
          <p:nvPr/>
        </p:nvPicPr>
        <p:blipFill>
          <a:blip r:embed="rId2" cstate="print"/>
          <a:srcRect l="16048" t="72285" r="14127" b="19595"/>
          <a:stretch>
            <a:fillRect/>
          </a:stretch>
        </p:blipFill>
        <p:spPr bwMode="auto">
          <a:xfrm rot="21411021">
            <a:off x="2360613" y="4005263"/>
            <a:ext cx="4371975" cy="487362"/>
          </a:xfrm>
          <a:prstGeom prst="rect">
            <a:avLst/>
          </a:prstGeom>
          <a:noFill/>
          <a:ln w="9525">
            <a:noFill/>
            <a:miter lim="800000"/>
            <a:headEnd/>
            <a:tailEnd/>
          </a:ln>
        </p:spPr>
      </p:pic>
      <p:pic>
        <p:nvPicPr>
          <p:cNvPr id="3" name="圖片 2"/>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2123728" y="2492896"/>
            <a:ext cx="2142490" cy="1606213"/>
          </a:xfrm>
          <a:prstGeom prst="rect">
            <a:avLst/>
          </a:prstGeom>
          <a:solidFill>
            <a:schemeClr val="tx1">
              <a:lumMod val="75000"/>
              <a:lumOff val="25000"/>
            </a:schemeClr>
          </a:solidFill>
        </p:spPr>
      </p:pic>
      <p:sp>
        <p:nvSpPr>
          <p:cNvPr id="4" name="文字方塊 3"/>
          <p:cNvSpPr txBox="1"/>
          <p:nvPr/>
        </p:nvSpPr>
        <p:spPr>
          <a:xfrm>
            <a:off x="3992563" y="3143250"/>
            <a:ext cx="3390672" cy="861774"/>
          </a:xfrm>
          <a:prstGeom prst="rect">
            <a:avLst/>
          </a:prstGeom>
          <a:noFill/>
        </p:spPr>
        <p:txBody>
          <a:bodyPr wrap="none">
            <a:spAutoFit/>
          </a:bodyPr>
          <a:lstStyle/>
          <a:p>
            <a:pPr>
              <a:defRPr/>
            </a:pPr>
            <a:r>
              <a:rPr lang="zh-TW" altLang="en-US" sz="5000" dirty="0">
                <a:solidFill>
                  <a:schemeClr val="tx1">
                    <a:lumMod val="65000"/>
                    <a:lumOff val="35000"/>
                  </a:schemeClr>
                </a:solidFill>
                <a:latin typeface="Gungsuh" pitchFamily="18" charset="-127"/>
                <a:ea typeface="Gungsuh" pitchFamily="18" charset="-127"/>
              </a:rPr>
              <a:t>保證金說明</a:t>
            </a:r>
          </a:p>
        </p:txBody>
      </p:sp>
      <p:grpSp>
        <p:nvGrpSpPr>
          <p:cNvPr id="5" name="群組 5"/>
          <p:cNvGrpSpPr>
            <a:grpSpLocks/>
          </p:cNvGrpSpPr>
          <p:nvPr/>
        </p:nvGrpSpPr>
        <p:grpSpPr bwMode="auto">
          <a:xfrm>
            <a:off x="6444208" y="2420888"/>
            <a:ext cx="785813" cy="727075"/>
            <a:chOff x="6594002" y="2475008"/>
            <a:chExt cx="786310" cy="726541"/>
          </a:xfrm>
        </p:grpSpPr>
        <p:pic>
          <p:nvPicPr>
            <p:cNvPr id="6" name="圖片 5"/>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7" name="橢圓 6"/>
            <p:cNvSpPr/>
            <p:nvPr/>
          </p:nvSpPr>
          <p:spPr>
            <a:xfrm>
              <a:off x="6932354" y="2475008"/>
              <a:ext cx="73071"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橢圓 7"/>
            <p:cNvSpPr/>
            <p:nvPr/>
          </p:nvSpPr>
          <p:spPr>
            <a:xfrm>
              <a:off x="7146801" y="2565429"/>
              <a:ext cx="71483"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9" name="橢圓 8"/>
            <p:cNvSpPr/>
            <p:nvPr/>
          </p:nvSpPr>
          <p:spPr>
            <a:xfrm>
              <a:off x="7308829" y="2781170"/>
              <a:ext cx="71483"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3608" y="548680"/>
            <a:ext cx="7183437" cy="5370701"/>
          </a:xfrm>
          <a:prstGeom prst="rect">
            <a:avLst/>
          </a:prstGeom>
        </p:spPr>
        <p:txBody>
          <a:bodyPr>
            <a:spAutoFit/>
          </a:bodyPr>
          <a:lstStyle/>
          <a:p>
            <a:pPr>
              <a:defRPr/>
            </a:pPr>
            <a:endParaRPr lang="zh-TW" altLang="zh-TW" dirty="0"/>
          </a:p>
          <a:p>
            <a:pPr lvl="0"/>
            <a:r>
              <a:rPr lang="zh-TW" altLang="zh-TW" sz="2500" dirty="0">
                <a:latin typeface="Gungsuh" pitchFamily="18" charset="-127"/>
                <a:ea typeface="Gungsuh" pitchFamily="18" charset="-127"/>
              </a:rPr>
              <a:t>報名階段</a:t>
            </a:r>
          </a:p>
          <a:p>
            <a:pPr lvl="0"/>
            <a:endParaRPr lang="en-US" altLang="zh-TW" sz="2500" dirty="0" smtClean="0">
              <a:latin typeface="Gungsuh" pitchFamily="18" charset="-127"/>
              <a:ea typeface="Gungsuh" pitchFamily="18" charset="-127"/>
            </a:endParaRPr>
          </a:p>
          <a:p>
            <a:pPr lvl="0"/>
            <a:r>
              <a:rPr lang="zh-TW" altLang="zh-TW" sz="2500" dirty="0" smtClean="0">
                <a:latin typeface="Gungsuh" pitchFamily="18" charset="-127"/>
                <a:ea typeface="Gungsuh" pitchFamily="18" charset="-127"/>
              </a:rPr>
              <a:t>活動</a:t>
            </a:r>
            <a:r>
              <a:rPr lang="zh-TW" altLang="zh-TW" sz="2500" dirty="0">
                <a:latin typeface="Gungsuh" pitchFamily="18" charset="-127"/>
                <a:ea typeface="Gungsuh" pitchFamily="18" charset="-127"/>
              </a:rPr>
              <a:t>報名一切以郵戳為憑，逾期報名，扣隊伍保證金新台幣</a:t>
            </a:r>
            <a:r>
              <a:rPr lang="en-US" altLang="zh-TW" sz="2500" dirty="0">
                <a:latin typeface="Gungsuh" pitchFamily="18" charset="-127"/>
                <a:ea typeface="Gungsuh" pitchFamily="18" charset="-127"/>
              </a:rPr>
              <a:t> 500 </a:t>
            </a:r>
            <a:r>
              <a:rPr lang="zh-TW" altLang="zh-TW" sz="2500" dirty="0">
                <a:latin typeface="Gungsuh" pitchFamily="18" charset="-127"/>
                <a:ea typeface="Gungsuh" pitchFamily="18" charset="-127"/>
              </a:rPr>
              <a:t>元整。</a:t>
            </a:r>
            <a:r>
              <a:rPr lang="en-US" altLang="zh-TW" sz="2500" dirty="0">
                <a:latin typeface="Gungsuh" pitchFamily="18" charset="-127"/>
                <a:ea typeface="Gungsuh" pitchFamily="18" charset="-127"/>
              </a:rPr>
              <a:t>(</a:t>
            </a:r>
            <a:r>
              <a:rPr lang="zh-TW" altLang="zh-TW" sz="2500" dirty="0">
                <a:latin typeface="Gungsuh" pitchFamily="18" charset="-127"/>
                <a:ea typeface="Gungsuh" pitchFamily="18" charset="-127"/>
              </a:rPr>
              <a:t>如該校逾時報名，又該校報名五隊，則扣除新台幣 </a:t>
            </a:r>
            <a:r>
              <a:rPr lang="en-US" altLang="zh-TW" sz="2500" dirty="0">
                <a:latin typeface="Gungsuh" pitchFamily="18" charset="-127"/>
                <a:ea typeface="Gungsuh" pitchFamily="18" charset="-127"/>
              </a:rPr>
              <a:t>2500 </a:t>
            </a:r>
            <a:r>
              <a:rPr lang="zh-TW" altLang="zh-TW" sz="2500" dirty="0">
                <a:latin typeface="Gungsuh" pitchFamily="18" charset="-127"/>
                <a:ea typeface="Gungsuh" pitchFamily="18" charset="-127"/>
              </a:rPr>
              <a:t>元整。</a:t>
            </a:r>
            <a:r>
              <a:rPr lang="en-US" altLang="zh-TW" sz="2500" dirty="0">
                <a:latin typeface="Gungsuh" pitchFamily="18" charset="-127"/>
                <a:ea typeface="Gungsuh" pitchFamily="18" charset="-127"/>
              </a:rPr>
              <a:t>)</a:t>
            </a:r>
            <a:endParaRPr lang="zh-TW" altLang="zh-TW" sz="2500" dirty="0">
              <a:latin typeface="Gungsuh" pitchFamily="18" charset="-127"/>
              <a:ea typeface="Gungsuh" pitchFamily="18" charset="-127"/>
            </a:endParaRPr>
          </a:p>
          <a:p>
            <a:pPr lvl="0"/>
            <a:endParaRPr lang="en-US" altLang="zh-TW" sz="2500" dirty="0" smtClean="0">
              <a:latin typeface="Gungsuh" pitchFamily="18" charset="-127"/>
              <a:ea typeface="Gungsuh" pitchFamily="18" charset="-127"/>
            </a:endParaRPr>
          </a:p>
          <a:p>
            <a:pPr lvl="0"/>
            <a:endParaRPr lang="en-US" altLang="zh-TW" sz="2500" dirty="0" smtClean="0">
              <a:latin typeface="Gungsuh" pitchFamily="18" charset="-127"/>
              <a:ea typeface="Gungsuh" pitchFamily="18" charset="-127"/>
            </a:endParaRPr>
          </a:p>
          <a:p>
            <a:pPr lvl="0"/>
            <a:r>
              <a:rPr lang="zh-TW" altLang="zh-TW" sz="2500" dirty="0" smtClean="0">
                <a:latin typeface="Gungsuh" pitchFamily="18" charset="-127"/>
                <a:ea typeface="Gungsuh" pitchFamily="18" charset="-127"/>
              </a:rPr>
              <a:t>報名</a:t>
            </a:r>
            <a:r>
              <a:rPr lang="zh-TW" altLang="zh-TW" sz="2500" dirty="0">
                <a:latin typeface="Gungsuh" pitchFamily="18" charset="-127"/>
                <a:ea typeface="Gungsuh" pitchFamily="18" charset="-127"/>
              </a:rPr>
              <a:t>以</a:t>
            </a:r>
            <a:r>
              <a:rPr lang="en-US" altLang="zh-TW" sz="2500" dirty="0">
                <a:latin typeface="Gungsuh" pitchFamily="18" charset="-127"/>
                <a:ea typeface="Gungsuh" pitchFamily="18" charset="-127"/>
              </a:rPr>
              <a:t> 11/7(</a:t>
            </a:r>
            <a:r>
              <a:rPr lang="zh-TW" altLang="zh-TW" sz="2500" dirty="0">
                <a:latin typeface="Gungsuh" pitchFamily="18" charset="-127"/>
                <a:ea typeface="Gungsuh" pitchFamily="18" charset="-127"/>
              </a:rPr>
              <a:t>四</a:t>
            </a:r>
            <a:r>
              <a:rPr lang="en-US" altLang="zh-TW" sz="2500" dirty="0">
                <a:latin typeface="Gungsuh" pitchFamily="18" charset="-127"/>
                <a:ea typeface="Gungsuh" pitchFamily="18" charset="-127"/>
              </a:rPr>
              <a:t>)</a:t>
            </a:r>
            <a:r>
              <a:rPr lang="zh-TW" altLang="zh-TW" sz="2500" dirty="0">
                <a:latin typeface="Gungsuh" pitchFamily="18" charset="-127"/>
                <a:ea typeface="Gungsuh" pitchFamily="18" charset="-127"/>
              </a:rPr>
              <a:t>為報名期限，如報名成功者欲更動或是棄賽之隊伍，扣除該隊伍全額保證金。</a:t>
            </a:r>
          </a:p>
          <a:p>
            <a:pPr lvl="0"/>
            <a:endParaRPr lang="en-US" altLang="zh-TW" sz="2500" dirty="0" smtClean="0">
              <a:latin typeface="Gungsuh" pitchFamily="18" charset="-127"/>
              <a:ea typeface="Gungsuh" pitchFamily="18" charset="-127"/>
            </a:endParaRPr>
          </a:p>
          <a:p>
            <a:pPr lvl="0"/>
            <a:endParaRPr lang="en-US" altLang="zh-TW" sz="2500" dirty="0">
              <a:latin typeface="Gungsuh" pitchFamily="18" charset="-127"/>
              <a:ea typeface="Gungsuh" pitchFamily="18" charset="-127"/>
            </a:endParaRPr>
          </a:p>
          <a:p>
            <a:pPr lvl="0"/>
            <a:r>
              <a:rPr lang="zh-TW" altLang="zh-TW" sz="2500" dirty="0" smtClean="0">
                <a:latin typeface="Gungsuh" pitchFamily="18" charset="-127"/>
                <a:ea typeface="Gungsuh" pitchFamily="18" charset="-127"/>
              </a:rPr>
              <a:t>第二</a:t>
            </a:r>
            <a:r>
              <a:rPr lang="zh-TW" altLang="zh-TW" sz="2500" dirty="0">
                <a:latin typeface="Gungsuh" pitchFamily="18" charset="-127"/>
                <a:ea typeface="Gungsuh" pitchFamily="18" charset="-127"/>
              </a:rPr>
              <a:t>次領隊會議</a:t>
            </a:r>
            <a:r>
              <a:rPr lang="en-US" altLang="zh-TW" sz="2500" dirty="0">
                <a:latin typeface="Gungsuh" pitchFamily="18" charset="-127"/>
                <a:ea typeface="Gungsuh" pitchFamily="18" charset="-127"/>
              </a:rPr>
              <a:t>(11/30)</a:t>
            </a:r>
            <a:r>
              <a:rPr lang="zh-TW" altLang="zh-TW" sz="2500" dirty="0">
                <a:latin typeface="Gungsuh" pitchFamily="18" charset="-127"/>
                <a:ea typeface="Gungsuh" pitchFamily="18" charset="-127"/>
              </a:rPr>
              <a:t>至盃賽當天，如報名成功者欲更動或是棄賽之隊伍，不退還保證金和報名費。</a:t>
            </a:r>
          </a:p>
        </p:txBody>
      </p:sp>
      <p:grpSp>
        <p:nvGrpSpPr>
          <p:cNvPr id="8" name="群組 7"/>
          <p:cNvGrpSpPr>
            <a:grpSpLocks/>
          </p:cNvGrpSpPr>
          <p:nvPr/>
        </p:nvGrpSpPr>
        <p:grpSpPr bwMode="auto">
          <a:xfrm rot="-2167095">
            <a:off x="318284" y="1502497"/>
            <a:ext cx="785813" cy="727075"/>
            <a:chOff x="6594002" y="2475008"/>
            <a:chExt cx="786310" cy="726541"/>
          </a:xfrm>
        </p:grpSpPr>
        <p:pic>
          <p:nvPicPr>
            <p:cNvPr id="9" name="圖片 8"/>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10" name="橢圓 9"/>
            <p:cNvSpPr/>
            <p:nvPr/>
          </p:nvSpPr>
          <p:spPr>
            <a:xfrm>
              <a:off x="6932165" y="2473953"/>
              <a:ext cx="73071"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橢圓 10"/>
            <p:cNvSpPr/>
            <p:nvPr/>
          </p:nvSpPr>
          <p:spPr>
            <a:xfrm>
              <a:off x="7146714" y="2564912"/>
              <a:ext cx="71483"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2" name="橢圓 11"/>
            <p:cNvSpPr/>
            <p:nvPr/>
          </p:nvSpPr>
          <p:spPr>
            <a:xfrm>
              <a:off x="7309995" y="2780120"/>
              <a:ext cx="71482"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13" name="群組 12"/>
          <p:cNvGrpSpPr>
            <a:grpSpLocks/>
          </p:cNvGrpSpPr>
          <p:nvPr/>
        </p:nvGrpSpPr>
        <p:grpSpPr bwMode="auto">
          <a:xfrm rot="-2167095">
            <a:off x="318285" y="3446713"/>
            <a:ext cx="785812" cy="727075"/>
            <a:chOff x="6594002" y="2475008"/>
            <a:chExt cx="786310" cy="726541"/>
          </a:xfrm>
        </p:grpSpPr>
        <p:pic>
          <p:nvPicPr>
            <p:cNvPr id="14" name="圖片 13"/>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15" name="橢圓 14"/>
            <p:cNvSpPr/>
            <p:nvPr/>
          </p:nvSpPr>
          <p:spPr>
            <a:xfrm>
              <a:off x="6932165" y="2473952"/>
              <a:ext cx="73071"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橢圓 15"/>
            <p:cNvSpPr/>
            <p:nvPr/>
          </p:nvSpPr>
          <p:spPr>
            <a:xfrm>
              <a:off x="7146715" y="2564912"/>
              <a:ext cx="71482"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7" name="橢圓 16"/>
            <p:cNvSpPr/>
            <p:nvPr/>
          </p:nvSpPr>
          <p:spPr>
            <a:xfrm>
              <a:off x="7309995" y="2780120"/>
              <a:ext cx="71483"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18" name="群組 17"/>
          <p:cNvGrpSpPr>
            <a:grpSpLocks/>
          </p:cNvGrpSpPr>
          <p:nvPr/>
        </p:nvGrpSpPr>
        <p:grpSpPr bwMode="auto">
          <a:xfrm rot="-2167095">
            <a:off x="318284" y="4958880"/>
            <a:ext cx="785812" cy="727075"/>
            <a:chOff x="6594002" y="2475008"/>
            <a:chExt cx="786310" cy="726541"/>
          </a:xfrm>
        </p:grpSpPr>
        <p:pic>
          <p:nvPicPr>
            <p:cNvPr id="19" name="圖片 18"/>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20" name="橢圓 19"/>
            <p:cNvSpPr/>
            <p:nvPr/>
          </p:nvSpPr>
          <p:spPr>
            <a:xfrm>
              <a:off x="6932165" y="2473952"/>
              <a:ext cx="73071"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橢圓 20"/>
            <p:cNvSpPr/>
            <p:nvPr/>
          </p:nvSpPr>
          <p:spPr>
            <a:xfrm>
              <a:off x="7146715" y="2564913"/>
              <a:ext cx="71482"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22" name="橢圓 21"/>
            <p:cNvSpPr/>
            <p:nvPr/>
          </p:nvSpPr>
          <p:spPr>
            <a:xfrm>
              <a:off x="7309994" y="2780120"/>
              <a:ext cx="71483"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3608" y="692696"/>
            <a:ext cx="7183437" cy="5370701"/>
          </a:xfrm>
          <a:prstGeom prst="rect">
            <a:avLst/>
          </a:prstGeom>
        </p:spPr>
        <p:txBody>
          <a:bodyPr>
            <a:spAutoFit/>
          </a:bodyPr>
          <a:lstStyle/>
          <a:p>
            <a:pPr>
              <a:defRPr/>
            </a:pPr>
            <a:endParaRPr lang="zh-TW" altLang="zh-TW" dirty="0"/>
          </a:p>
          <a:p>
            <a:pPr lvl="0"/>
            <a:r>
              <a:rPr lang="zh-TW" altLang="zh-TW" sz="2500" dirty="0">
                <a:latin typeface="Gungsuh" pitchFamily="18" charset="-127"/>
                <a:ea typeface="Gungsuh" pitchFamily="18" charset="-127"/>
              </a:rPr>
              <a:t>盃賽當天</a:t>
            </a:r>
          </a:p>
          <a:p>
            <a:pPr lvl="0"/>
            <a:endParaRPr lang="en-US" altLang="zh-TW" sz="2500" dirty="0" smtClean="0">
              <a:latin typeface="Gungsuh" pitchFamily="18" charset="-127"/>
              <a:ea typeface="Gungsuh" pitchFamily="18" charset="-127"/>
            </a:endParaRPr>
          </a:p>
          <a:p>
            <a:pPr lvl="0"/>
            <a:r>
              <a:rPr lang="zh-TW" altLang="zh-TW" sz="2500" dirty="0" smtClean="0">
                <a:latin typeface="Gungsuh" pitchFamily="18" charset="-127"/>
                <a:ea typeface="Gungsuh" pitchFamily="18" charset="-127"/>
              </a:rPr>
              <a:t>表</a:t>
            </a:r>
            <a:r>
              <a:rPr lang="zh-TW" altLang="zh-TW" sz="2500" dirty="0">
                <a:latin typeface="Gungsuh" pitchFamily="18" charset="-127"/>
                <a:ea typeface="Gungsuh" pitchFamily="18" charset="-127"/>
              </a:rPr>
              <a:t>定時間</a:t>
            </a:r>
            <a:r>
              <a:rPr lang="zh-TW" altLang="zh-TW" sz="2500" b="1" dirty="0">
                <a:latin typeface="Gungsuh" pitchFamily="18" charset="-127"/>
                <a:ea typeface="Gungsuh" pitchFamily="18" charset="-127"/>
              </a:rPr>
              <a:t>報到遲到</a:t>
            </a:r>
            <a:r>
              <a:rPr lang="zh-TW" altLang="zh-TW" sz="2500" dirty="0">
                <a:latin typeface="Gungsuh" pitchFamily="18" charset="-127"/>
                <a:ea typeface="Gungsuh" pitchFamily="18" charset="-127"/>
              </a:rPr>
              <a:t>者扣保證金</a:t>
            </a:r>
            <a:r>
              <a:rPr lang="en-US" altLang="zh-TW" sz="2500" dirty="0">
                <a:latin typeface="Gungsuh" pitchFamily="18" charset="-127"/>
                <a:ea typeface="Gungsuh" pitchFamily="18" charset="-127"/>
              </a:rPr>
              <a:t>200</a:t>
            </a:r>
            <a:r>
              <a:rPr lang="zh-TW" altLang="zh-TW" sz="2500" dirty="0">
                <a:latin typeface="Gungsuh" pitchFamily="18" charset="-127"/>
                <a:ea typeface="Gungsuh" pitchFamily="18" charset="-127"/>
              </a:rPr>
              <a:t>元；遲到</a:t>
            </a:r>
            <a:r>
              <a:rPr lang="en-US" altLang="zh-TW" sz="2500" dirty="0">
                <a:latin typeface="Gungsuh" pitchFamily="18" charset="-127"/>
                <a:ea typeface="Gungsuh" pitchFamily="18" charset="-127"/>
              </a:rPr>
              <a:t>20</a:t>
            </a:r>
            <a:r>
              <a:rPr lang="zh-TW" altLang="zh-TW" sz="2500" dirty="0">
                <a:latin typeface="Gungsuh" pitchFamily="18" charset="-127"/>
                <a:ea typeface="Gungsuh" pitchFamily="18" charset="-127"/>
              </a:rPr>
              <a:t>分鐘以上扣保證金</a:t>
            </a:r>
            <a:r>
              <a:rPr lang="en-US" altLang="zh-TW" sz="2500" dirty="0">
                <a:latin typeface="Gungsuh" pitchFamily="18" charset="-127"/>
                <a:ea typeface="Gungsuh" pitchFamily="18" charset="-127"/>
              </a:rPr>
              <a:t>500</a:t>
            </a:r>
            <a:r>
              <a:rPr lang="zh-TW" altLang="zh-TW" sz="2500" dirty="0">
                <a:latin typeface="Gungsuh" pitchFamily="18" charset="-127"/>
                <a:ea typeface="Gungsuh" pitchFamily="18" charset="-127"/>
              </a:rPr>
              <a:t>元。</a:t>
            </a:r>
          </a:p>
          <a:p>
            <a:pPr lvl="0"/>
            <a:r>
              <a:rPr lang="zh-TW" altLang="zh-TW" sz="2500" dirty="0">
                <a:latin typeface="Gungsuh" pitchFamily="18" charset="-127"/>
                <a:ea typeface="Gungsuh" pitchFamily="18" charset="-127"/>
              </a:rPr>
              <a:t>表定比賽時間前</a:t>
            </a:r>
            <a:r>
              <a:rPr lang="en-US" altLang="zh-TW" sz="2500" dirty="0">
                <a:latin typeface="Gungsuh" pitchFamily="18" charset="-127"/>
                <a:ea typeface="Gungsuh" pitchFamily="18" charset="-127"/>
              </a:rPr>
              <a:t>15</a:t>
            </a:r>
            <a:r>
              <a:rPr lang="zh-TW" altLang="zh-TW" sz="2500" dirty="0">
                <a:latin typeface="Gungsuh" pitchFamily="18" charset="-127"/>
                <a:ea typeface="Gungsuh" pitchFamily="18" charset="-127"/>
              </a:rPr>
              <a:t>分鐘</a:t>
            </a:r>
            <a:r>
              <a:rPr lang="zh-TW" altLang="zh-TW" sz="2500" b="1" dirty="0">
                <a:latin typeface="Gungsuh" pitchFamily="18" charset="-127"/>
                <a:ea typeface="Gungsuh" pitchFamily="18" charset="-127"/>
              </a:rPr>
              <a:t>尚未檢錄者</a:t>
            </a:r>
            <a:r>
              <a:rPr lang="zh-TW" altLang="zh-TW" sz="2500" dirty="0">
                <a:latin typeface="Gungsuh" pitchFamily="18" charset="-127"/>
                <a:ea typeface="Gungsuh" pitchFamily="18" charset="-127"/>
              </a:rPr>
              <a:t>扣保證金</a:t>
            </a:r>
            <a:r>
              <a:rPr lang="en-US" altLang="zh-TW" sz="2500" dirty="0">
                <a:latin typeface="Gungsuh" pitchFamily="18" charset="-127"/>
                <a:ea typeface="Gungsuh" pitchFamily="18" charset="-127"/>
              </a:rPr>
              <a:t>500</a:t>
            </a:r>
            <a:r>
              <a:rPr lang="zh-TW" altLang="zh-TW" sz="2500" dirty="0">
                <a:latin typeface="Gungsuh" pitchFamily="18" charset="-127"/>
                <a:ea typeface="Gungsuh" pitchFamily="18" charset="-127"/>
              </a:rPr>
              <a:t>元。</a:t>
            </a:r>
          </a:p>
          <a:p>
            <a:pPr lvl="0"/>
            <a:r>
              <a:rPr lang="zh-TW" altLang="zh-TW" sz="2500" dirty="0">
                <a:latin typeface="Gungsuh" pitchFamily="18" charset="-127"/>
                <a:ea typeface="Gungsuh" pitchFamily="18" charset="-127"/>
              </a:rPr>
              <a:t>表定比賽時間前</a:t>
            </a:r>
            <a:r>
              <a:rPr lang="en-US" altLang="zh-TW" sz="2500" dirty="0">
                <a:latin typeface="Gungsuh" pitchFamily="18" charset="-127"/>
                <a:ea typeface="Gungsuh" pitchFamily="18" charset="-127"/>
              </a:rPr>
              <a:t>5</a:t>
            </a:r>
            <a:r>
              <a:rPr lang="zh-TW" altLang="zh-TW" sz="2500" dirty="0">
                <a:latin typeface="Gungsuh" pitchFamily="18" charset="-127"/>
                <a:ea typeface="Gungsuh" pitchFamily="18" charset="-127"/>
              </a:rPr>
              <a:t>分鐘</a:t>
            </a:r>
            <a:r>
              <a:rPr lang="zh-TW" altLang="zh-TW" sz="2500" b="1" dirty="0">
                <a:latin typeface="Gungsuh" pitchFamily="18" charset="-127"/>
                <a:ea typeface="Gungsuh" pitchFamily="18" charset="-127"/>
              </a:rPr>
              <a:t>尚未檢錄者</a:t>
            </a:r>
            <a:r>
              <a:rPr lang="zh-TW" altLang="zh-TW" sz="2500" dirty="0">
                <a:latin typeface="Gungsuh" pitchFamily="18" charset="-127"/>
                <a:ea typeface="Gungsuh" pitchFamily="18" charset="-127"/>
              </a:rPr>
              <a:t>扣保證金</a:t>
            </a:r>
            <a:r>
              <a:rPr lang="en-US" altLang="zh-TW" sz="2500" dirty="0">
                <a:latin typeface="Gungsuh" pitchFamily="18" charset="-127"/>
                <a:ea typeface="Gungsuh" pitchFamily="18" charset="-127"/>
              </a:rPr>
              <a:t>1000</a:t>
            </a:r>
            <a:r>
              <a:rPr lang="zh-TW" altLang="zh-TW" sz="2500" dirty="0">
                <a:latin typeface="Gungsuh" pitchFamily="18" charset="-127"/>
                <a:ea typeface="Gungsuh" pitchFamily="18" charset="-127"/>
              </a:rPr>
              <a:t>元。</a:t>
            </a:r>
          </a:p>
          <a:p>
            <a:pPr lvl="0"/>
            <a:r>
              <a:rPr lang="zh-TW" altLang="zh-TW" sz="2500" dirty="0">
                <a:latin typeface="Gungsuh" pitchFamily="18" charset="-127"/>
                <a:ea typeface="Gungsuh" pitchFamily="18" charset="-127"/>
              </a:rPr>
              <a:t>表定</a:t>
            </a:r>
            <a:r>
              <a:rPr lang="zh-TW" altLang="zh-TW" sz="2500" b="1" dirty="0">
                <a:latin typeface="Gungsuh" pitchFamily="18" charset="-127"/>
                <a:ea typeface="Gungsuh" pitchFamily="18" charset="-127"/>
              </a:rPr>
              <a:t>比賽時間遲到</a:t>
            </a:r>
            <a:r>
              <a:rPr lang="en-US" altLang="zh-TW" sz="2500" dirty="0">
                <a:latin typeface="Gungsuh" pitchFamily="18" charset="-127"/>
                <a:ea typeface="Gungsuh" pitchFamily="18" charset="-127"/>
              </a:rPr>
              <a:t>5</a:t>
            </a:r>
            <a:r>
              <a:rPr lang="zh-TW" altLang="zh-TW" sz="2500" dirty="0" smtClean="0">
                <a:latin typeface="Gungsuh" pitchFamily="18" charset="-127"/>
                <a:ea typeface="Gungsuh" pitchFamily="18" charset="-127"/>
              </a:rPr>
              <a:t>分鐘視為</a:t>
            </a:r>
            <a:r>
              <a:rPr lang="zh-TW" altLang="zh-TW" sz="2500" dirty="0">
                <a:latin typeface="Gungsuh" pitchFamily="18" charset="-127"/>
                <a:ea typeface="Gungsuh" pitchFamily="18" charset="-127"/>
              </a:rPr>
              <a:t>棄權並扣全額保證金。</a:t>
            </a:r>
          </a:p>
          <a:p>
            <a:pPr lvl="0"/>
            <a:endParaRPr lang="en-US" altLang="zh-TW" sz="2500" dirty="0" smtClean="0">
              <a:latin typeface="Gungsuh" pitchFamily="18" charset="-127"/>
              <a:ea typeface="Gungsuh" pitchFamily="18" charset="-127"/>
            </a:endParaRPr>
          </a:p>
          <a:p>
            <a:pPr lvl="0"/>
            <a:r>
              <a:rPr lang="zh-TW" altLang="zh-TW" sz="2500" dirty="0" smtClean="0">
                <a:latin typeface="Gungsuh" pitchFamily="18" charset="-127"/>
                <a:ea typeface="Gungsuh" pitchFamily="18" charset="-127"/>
              </a:rPr>
              <a:t>任何</a:t>
            </a:r>
            <a:r>
              <a:rPr lang="zh-TW" altLang="zh-TW" sz="2500" dirty="0">
                <a:latin typeface="Gungsuh" pitchFamily="18" charset="-127"/>
                <a:ea typeface="Gungsuh" pitchFamily="18" charset="-127"/>
              </a:rPr>
              <a:t>隊伍若有棄權之情形或足以構成棄權之條件</a:t>
            </a:r>
            <a:r>
              <a:rPr lang="en-US" altLang="zh-TW" sz="2500" dirty="0">
                <a:latin typeface="Gungsuh" pitchFamily="18" charset="-127"/>
                <a:ea typeface="Gungsuh" pitchFamily="18" charset="-127"/>
              </a:rPr>
              <a:t>(</a:t>
            </a:r>
            <a:r>
              <a:rPr lang="zh-TW" altLang="zh-TW" sz="2500" dirty="0">
                <a:latin typeface="Gungsuh" pitchFamily="18" charset="-127"/>
                <a:ea typeface="Gungsuh" pitchFamily="18" charset="-127"/>
              </a:rPr>
              <a:t>每場比賽開賽後未能順利出賽之球隊，或上場人數未達該項目比賽之最低人數，以棄權論</a:t>
            </a:r>
            <a:r>
              <a:rPr lang="en-US" altLang="zh-TW" sz="2500" dirty="0">
                <a:latin typeface="Gungsuh" pitchFamily="18" charset="-127"/>
                <a:ea typeface="Gungsuh" pitchFamily="18" charset="-127"/>
              </a:rPr>
              <a:t>)</a:t>
            </a:r>
            <a:r>
              <a:rPr lang="zh-TW" altLang="zh-TW" sz="2500" dirty="0">
                <a:latin typeface="Gungsuh" pitchFamily="18" charset="-127"/>
                <a:ea typeface="Gungsuh" pitchFamily="18" charset="-127"/>
              </a:rPr>
              <a:t>，視為損害其他隊伍之參權益，該隊扣除保證金</a:t>
            </a:r>
            <a:r>
              <a:rPr lang="en-US" altLang="zh-TW" sz="2500" dirty="0">
                <a:latin typeface="Gungsuh" pitchFamily="18" charset="-127"/>
                <a:ea typeface="Gungsuh" pitchFamily="18" charset="-127"/>
              </a:rPr>
              <a:t> 1000 </a:t>
            </a:r>
            <a:r>
              <a:rPr lang="zh-TW" altLang="zh-TW" sz="2500" dirty="0" smtClean="0">
                <a:latin typeface="Gungsuh" pitchFamily="18" charset="-127"/>
                <a:ea typeface="Gungsuh" pitchFamily="18" charset="-127"/>
              </a:rPr>
              <a:t>元</a:t>
            </a:r>
            <a:endParaRPr lang="en-US" altLang="zh-TW" sz="2500" dirty="0" smtClean="0">
              <a:latin typeface="Gungsuh" pitchFamily="18" charset="-127"/>
              <a:ea typeface="Gungsuh" pitchFamily="18" charset="-127"/>
            </a:endParaRPr>
          </a:p>
          <a:p>
            <a:pPr lvl="0"/>
            <a:endParaRPr lang="en-US" altLang="zh-TW" sz="2500" dirty="0" smtClean="0">
              <a:latin typeface="Gungsuh" pitchFamily="18" charset="-127"/>
              <a:ea typeface="Gungsuh" pitchFamily="18" charset="-127"/>
            </a:endParaRPr>
          </a:p>
        </p:txBody>
      </p:sp>
      <p:grpSp>
        <p:nvGrpSpPr>
          <p:cNvPr id="3" name="群組 7"/>
          <p:cNvGrpSpPr>
            <a:grpSpLocks/>
          </p:cNvGrpSpPr>
          <p:nvPr/>
        </p:nvGrpSpPr>
        <p:grpSpPr bwMode="auto">
          <a:xfrm rot="-2167095">
            <a:off x="318285" y="1646513"/>
            <a:ext cx="785813" cy="727075"/>
            <a:chOff x="6594002" y="2475008"/>
            <a:chExt cx="786310" cy="726541"/>
          </a:xfrm>
        </p:grpSpPr>
        <p:pic>
          <p:nvPicPr>
            <p:cNvPr id="9" name="圖片 8"/>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10" name="橢圓 9"/>
            <p:cNvSpPr/>
            <p:nvPr/>
          </p:nvSpPr>
          <p:spPr>
            <a:xfrm>
              <a:off x="6932165" y="2473953"/>
              <a:ext cx="73071"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橢圓 10"/>
            <p:cNvSpPr/>
            <p:nvPr/>
          </p:nvSpPr>
          <p:spPr>
            <a:xfrm>
              <a:off x="7146714" y="2564912"/>
              <a:ext cx="71483"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2" name="橢圓 11"/>
            <p:cNvSpPr/>
            <p:nvPr/>
          </p:nvSpPr>
          <p:spPr>
            <a:xfrm>
              <a:off x="7309995" y="2780120"/>
              <a:ext cx="71482"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4" name="群組 12"/>
          <p:cNvGrpSpPr>
            <a:grpSpLocks/>
          </p:cNvGrpSpPr>
          <p:nvPr/>
        </p:nvGrpSpPr>
        <p:grpSpPr bwMode="auto">
          <a:xfrm rot="-2167095">
            <a:off x="318285" y="3950769"/>
            <a:ext cx="785812" cy="727075"/>
            <a:chOff x="6594002" y="2475008"/>
            <a:chExt cx="786310" cy="726541"/>
          </a:xfrm>
        </p:grpSpPr>
        <p:pic>
          <p:nvPicPr>
            <p:cNvPr id="14" name="圖片 13"/>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15" name="橢圓 14"/>
            <p:cNvSpPr/>
            <p:nvPr/>
          </p:nvSpPr>
          <p:spPr>
            <a:xfrm>
              <a:off x="6932165" y="2473952"/>
              <a:ext cx="73071"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橢圓 15"/>
            <p:cNvSpPr/>
            <p:nvPr/>
          </p:nvSpPr>
          <p:spPr>
            <a:xfrm>
              <a:off x="7146715" y="2564912"/>
              <a:ext cx="71482"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7" name="橢圓 16"/>
            <p:cNvSpPr/>
            <p:nvPr/>
          </p:nvSpPr>
          <p:spPr>
            <a:xfrm>
              <a:off x="7309995" y="2780120"/>
              <a:ext cx="71483"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3608" y="908720"/>
            <a:ext cx="7183437" cy="4985980"/>
          </a:xfrm>
          <a:prstGeom prst="rect">
            <a:avLst/>
          </a:prstGeom>
        </p:spPr>
        <p:txBody>
          <a:bodyPr>
            <a:spAutoFit/>
          </a:bodyPr>
          <a:lstStyle/>
          <a:p>
            <a:pPr>
              <a:defRPr/>
            </a:pPr>
            <a:endParaRPr lang="zh-TW" altLang="zh-TW" dirty="0"/>
          </a:p>
          <a:p>
            <a:pPr lvl="0"/>
            <a:r>
              <a:rPr lang="zh-TW" altLang="zh-TW" sz="2500" dirty="0">
                <a:latin typeface="Gungsuh" pitchFamily="18" charset="-127"/>
                <a:ea typeface="Gungsuh" pitchFamily="18" charset="-127"/>
              </a:rPr>
              <a:t>資格不符選手</a:t>
            </a:r>
          </a:p>
          <a:p>
            <a:pPr lvl="0"/>
            <a:endParaRPr lang="en-US" altLang="zh-TW" sz="2500" dirty="0" smtClean="0">
              <a:latin typeface="Gungsuh" pitchFamily="18" charset="-127"/>
              <a:ea typeface="Gungsuh" pitchFamily="18" charset="-127"/>
            </a:endParaRPr>
          </a:p>
          <a:p>
            <a:pPr lvl="0"/>
            <a:endParaRPr lang="en-US" altLang="zh-TW" sz="2500" dirty="0">
              <a:latin typeface="Gungsuh" pitchFamily="18" charset="-127"/>
              <a:ea typeface="Gungsuh" pitchFamily="18" charset="-127"/>
            </a:endParaRPr>
          </a:p>
          <a:p>
            <a:pPr lvl="0"/>
            <a:r>
              <a:rPr lang="zh-TW" altLang="zh-TW" sz="2500" dirty="0" smtClean="0">
                <a:latin typeface="Gungsuh" pitchFamily="18" charset="-127"/>
                <a:ea typeface="Gungsuh" pitchFamily="18" charset="-127"/>
              </a:rPr>
              <a:t>比賽</a:t>
            </a:r>
            <a:r>
              <a:rPr lang="zh-TW" altLang="zh-TW" sz="2500" dirty="0">
                <a:latin typeface="Gungsuh" pitchFamily="18" charset="-127"/>
                <a:ea typeface="Gungsuh" pitchFamily="18" charset="-127"/>
              </a:rPr>
              <a:t>期間：不中止比賽，但比賽結果效力未定，該場比賽該隊以棄權論。並取消該隊資格，扣全額保證金，不退報名費。</a:t>
            </a:r>
          </a:p>
          <a:p>
            <a:pPr lvl="0"/>
            <a:endParaRPr lang="en-US" altLang="zh-TW" sz="2500" dirty="0" smtClean="0">
              <a:latin typeface="Gungsuh" pitchFamily="18" charset="-127"/>
              <a:ea typeface="Gungsuh" pitchFamily="18" charset="-127"/>
            </a:endParaRPr>
          </a:p>
          <a:p>
            <a:pPr lvl="0"/>
            <a:r>
              <a:rPr lang="zh-TW" altLang="zh-TW" sz="2500" dirty="0" smtClean="0">
                <a:latin typeface="Gungsuh" pitchFamily="18" charset="-127"/>
                <a:ea typeface="Gungsuh" pitchFamily="18" charset="-127"/>
              </a:rPr>
              <a:t>比賽</a:t>
            </a:r>
            <a:r>
              <a:rPr lang="zh-TW" altLang="zh-TW" sz="2500" dirty="0">
                <a:latin typeface="Gungsuh" pitchFamily="18" charset="-127"/>
                <a:ea typeface="Gungsuh" pitchFamily="18" charset="-127"/>
              </a:rPr>
              <a:t>後：取消該隊資格，不遞補，扣全額保證金，不退報名費。大會有權向參與衝突隊伍所屬校系提出抗議，並交由企聯會審核該校是否可參與下一屆中企盃。</a:t>
            </a:r>
          </a:p>
          <a:p>
            <a:pPr lvl="0"/>
            <a:endParaRPr lang="en-US" altLang="zh-TW" sz="2500" dirty="0" smtClean="0">
              <a:latin typeface="Gungsuh" pitchFamily="18" charset="-127"/>
              <a:ea typeface="Gungsuh" pitchFamily="18" charset="-127"/>
            </a:endParaRPr>
          </a:p>
        </p:txBody>
      </p:sp>
      <p:grpSp>
        <p:nvGrpSpPr>
          <p:cNvPr id="3" name="群組 7"/>
          <p:cNvGrpSpPr>
            <a:grpSpLocks/>
          </p:cNvGrpSpPr>
          <p:nvPr/>
        </p:nvGrpSpPr>
        <p:grpSpPr bwMode="auto">
          <a:xfrm rot="-2167095">
            <a:off x="318285" y="2294585"/>
            <a:ext cx="785813" cy="727075"/>
            <a:chOff x="6594002" y="2475008"/>
            <a:chExt cx="786310" cy="726541"/>
          </a:xfrm>
        </p:grpSpPr>
        <p:pic>
          <p:nvPicPr>
            <p:cNvPr id="9" name="圖片 8"/>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10" name="橢圓 9"/>
            <p:cNvSpPr/>
            <p:nvPr/>
          </p:nvSpPr>
          <p:spPr>
            <a:xfrm>
              <a:off x="6932165" y="2473953"/>
              <a:ext cx="73071"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橢圓 10"/>
            <p:cNvSpPr/>
            <p:nvPr/>
          </p:nvSpPr>
          <p:spPr>
            <a:xfrm>
              <a:off x="7146714" y="2564912"/>
              <a:ext cx="71483"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2" name="橢圓 11"/>
            <p:cNvSpPr/>
            <p:nvPr/>
          </p:nvSpPr>
          <p:spPr>
            <a:xfrm>
              <a:off x="7309995" y="2780120"/>
              <a:ext cx="71482"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4" name="群組 12"/>
          <p:cNvGrpSpPr>
            <a:grpSpLocks/>
          </p:cNvGrpSpPr>
          <p:nvPr/>
        </p:nvGrpSpPr>
        <p:grpSpPr bwMode="auto">
          <a:xfrm rot="-2167095">
            <a:off x="318286" y="3878761"/>
            <a:ext cx="785812" cy="727075"/>
            <a:chOff x="6594002" y="2475008"/>
            <a:chExt cx="786310" cy="726541"/>
          </a:xfrm>
        </p:grpSpPr>
        <p:pic>
          <p:nvPicPr>
            <p:cNvPr id="14" name="圖片 13"/>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15" name="橢圓 14"/>
            <p:cNvSpPr/>
            <p:nvPr/>
          </p:nvSpPr>
          <p:spPr>
            <a:xfrm>
              <a:off x="6932165" y="2473952"/>
              <a:ext cx="73071"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橢圓 15"/>
            <p:cNvSpPr/>
            <p:nvPr/>
          </p:nvSpPr>
          <p:spPr>
            <a:xfrm>
              <a:off x="7146715" y="2564912"/>
              <a:ext cx="71482"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7" name="橢圓 16"/>
            <p:cNvSpPr/>
            <p:nvPr/>
          </p:nvSpPr>
          <p:spPr>
            <a:xfrm>
              <a:off x="7309995" y="2780120"/>
              <a:ext cx="71483"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3608" y="908720"/>
            <a:ext cx="7183437" cy="5370701"/>
          </a:xfrm>
          <a:prstGeom prst="rect">
            <a:avLst/>
          </a:prstGeom>
        </p:spPr>
        <p:txBody>
          <a:bodyPr>
            <a:spAutoFit/>
          </a:bodyPr>
          <a:lstStyle/>
          <a:p>
            <a:pPr>
              <a:defRPr/>
            </a:pPr>
            <a:endParaRPr lang="zh-TW" altLang="zh-TW" dirty="0"/>
          </a:p>
          <a:p>
            <a:pPr lvl="0"/>
            <a:r>
              <a:rPr lang="zh-TW" altLang="zh-TW" sz="2500" dirty="0">
                <a:latin typeface="Gungsuh" pitchFamily="18" charset="-127"/>
                <a:ea typeface="Gungsuh" pitchFamily="18" charset="-127"/>
              </a:rPr>
              <a:t>違反運動員精神</a:t>
            </a:r>
          </a:p>
          <a:p>
            <a:pPr lvl="0"/>
            <a:endParaRPr lang="en-US" altLang="zh-TW" sz="2500" dirty="0" smtClean="0">
              <a:latin typeface="Gungsuh" pitchFamily="18" charset="-127"/>
              <a:ea typeface="Gungsuh" pitchFamily="18" charset="-127"/>
            </a:endParaRPr>
          </a:p>
          <a:p>
            <a:pPr lvl="0"/>
            <a:r>
              <a:rPr lang="zh-TW" altLang="zh-TW" sz="2500" dirty="0" smtClean="0">
                <a:latin typeface="Gungsuh" pitchFamily="18" charset="-127"/>
                <a:ea typeface="Gungsuh" pitchFamily="18" charset="-127"/>
              </a:rPr>
              <a:t>不</a:t>
            </a:r>
            <a:r>
              <a:rPr lang="zh-TW" altLang="zh-TW" sz="2500" dirty="0">
                <a:latin typeface="Gungsuh" pitchFamily="18" charset="-127"/>
                <a:ea typeface="Gungsuh" pitchFamily="18" charset="-127"/>
              </a:rPr>
              <a:t>服從裁判判決：團體賽者，扣除該隊</a:t>
            </a:r>
            <a:r>
              <a:rPr lang="zh-TW" altLang="zh-TW" sz="2500" dirty="0" smtClean="0">
                <a:latin typeface="Gungsuh" pitchFamily="18" charset="-127"/>
                <a:ea typeface="Gungsuh" pitchFamily="18" charset="-127"/>
              </a:rPr>
              <a:t>保證金</a:t>
            </a:r>
            <a:endParaRPr lang="en-US" altLang="zh-TW" sz="2500" dirty="0" smtClean="0">
              <a:latin typeface="Gungsuh" pitchFamily="18" charset="-127"/>
              <a:ea typeface="Gungsuh" pitchFamily="18" charset="-127"/>
            </a:endParaRPr>
          </a:p>
          <a:p>
            <a:pPr lvl="0"/>
            <a:r>
              <a:rPr lang="en-US" altLang="zh-TW" sz="2500" dirty="0" smtClean="0">
                <a:latin typeface="Gungsuh" pitchFamily="18" charset="-127"/>
                <a:ea typeface="Gungsuh" pitchFamily="18" charset="-127"/>
              </a:rPr>
              <a:t> 1000 </a:t>
            </a:r>
            <a:r>
              <a:rPr lang="zh-TW" altLang="zh-TW" sz="2500" dirty="0" smtClean="0">
                <a:latin typeface="Gungsuh" pitchFamily="18" charset="-127"/>
                <a:ea typeface="Gungsuh" pitchFamily="18" charset="-127"/>
              </a:rPr>
              <a:t>元整</a:t>
            </a:r>
          </a:p>
          <a:p>
            <a:pPr lvl="0"/>
            <a:endParaRPr lang="en-US" altLang="zh-TW" sz="2500" dirty="0" smtClean="0">
              <a:latin typeface="Gungsuh" pitchFamily="18" charset="-127"/>
              <a:ea typeface="Gungsuh" pitchFamily="18" charset="-127"/>
            </a:endParaRPr>
          </a:p>
          <a:p>
            <a:pPr lvl="0"/>
            <a:r>
              <a:rPr lang="zh-TW" altLang="zh-TW" sz="2500" dirty="0" smtClean="0">
                <a:latin typeface="Gungsuh" pitchFamily="18" charset="-127"/>
                <a:ea typeface="Gungsuh" pitchFamily="18" charset="-127"/>
              </a:rPr>
              <a:t>肢體</a:t>
            </a:r>
            <a:r>
              <a:rPr lang="zh-TW" altLang="zh-TW" sz="2500" dirty="0">
                <a:latin typeface="Gungsuh" pitchFamily="18" charset="-127"/>
                <a:ea typeface="Gungsuh" pitchFamily="18" charset="-127"/>
              </a:rPr>
              <a:t>衝突：該隊扣除全數保證金並不可參加後來之賽事，所有被大會認定有參與衝突之球員，立即禁賽。若因禁賽導致該隊上場人數不足，依棄權論。</a:t>
            </a:r>
          </a:p>
          <a:p>
            <a:pPr lvl="0"/>
            <a:endParaRPr lang="en-US" altLang="zh-TW" sz="2500" dirty="0" smtClean="0">
              <a:latin typeface="Gungsuh" pitchFamily="18" charset="-127"/>
              <a:ea typeface="Gungsuh" pitchFamily="18" charset="-127"/>
            </a:endParaRPr>
          </a:p>
          <a:p>
            <a:pPr lvl="0"/>
            <a:r>
              <a:rPr lang="zh-TW" altLang="zh-TW" sz="2500" dirty="0" smtClean="0">
                <a:latin typeface="Gungsuh" pitchFamily="18" charset="-127"/>
                <a:ea typeface="Gungsuh" pitchFamily="18" charset="-127"/>
              </a:rPr>
              <a:t>如</a:t>
            </a:r>
            <a:r>
              <a:rPr lang="zh-TW" altLang="zh-TW" sz="2500" dirty="0">
                <a:latin typeface="Gungsuh" pitchFamily="18" charset="-127"/>
                <a:ea typeface="Gungsuh" pitchFamily="18" charset="-127"/>
              </a:rPr>
              <a:t>發生上述兩點狀況，大會有權向參與衝突隊伍所屬校系提出抗議，並交由企聯會審核該校是否可參與下一屆中企盃。</a:t>
            </a:r>
          </a:p>
          <a:p>
            <a:pPr lvl="0"/>
            <a:endParaRPr lang="en-US" altLang="zh-TW" sz="2500" dirty="0" smtClean="0">
              <a:latin typeface="Gungsuh" pitchFamily="18" charset="-127"/>
              <a:ea typeface="Gungsuh" pitchFamily="18" charset="-127"/>
            </a:endParaRPr>
          </a:p>
        </p:txBody>
      </p:sp>
      <p:grpSp>
        <p:nvGrpSpPr>
          <p:cNvPr id="3" name="群組 7"/>
          <p:cNvGrpSpPr>
            <a:grpSpLocks/>
          </p:cNvGrpSpPr>
          <p:nvPr/>
        </p:nvGrpSpPr>
        <p:grpSpPr bwMode="auto">
          <a:xfrm rot="-2167095">
            <a:off x="318285" y="1934545"/>
            <a:ext cx="785813" cy="727075"/>
            <a:chOff x="6594002" y="2475008"/>
            <a:chExt cx="786310" cy="726541"/>
          </a:xfrm>
        </p:grpSpPr>
        <p:pic>
          <p:nvPicPr>
            <p:cNvPr id="9" name="圖片 8"/>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10" name="橢圓 9"/>
            <p:cNvSpPr/>
            <p:nvPr/>
          </p:nvSpPr>
          <p:spPr>
            <a:xfrm>
              <a:off x="6932165" y="2473953"/>
              <a:ext cx="73071"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橢圓 10"/>
            <p:cNvSpPr/>
            <p:nvPr/>
          </p:nvSpPr>
          <p:spPr>
            <a:xfrm>
              <a:off x="7146714" y="2564912"/>
              <a:ext cx="71483"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2" name="橢圓 11"/>
            <p:cNvSpPr/>
            <p:nvPr/>
          </p:nvSpPr>
          <p:spPr>
            <a:xfrm>
              <a:off x="7309995" y="2780120"/>
              <a:ext cx="71482"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4" name="群組 12"/>
          <p:cNvGrpSpPr>
            <a:grpSpLocks/>
          </p:cNvGrpSpPr>
          <p:nvPr/>
        </p:nvGrpSpPr>
        <p:grpSpPr bwMode="auto">
          <a:xfrm rot="-2167095">
            <a:off x="318285" y="3086673"/>
            <a:ext cx="785812" cy="727075"/>
            <a:chOff x="6594002" y="2475008"/>
            <a:chExt cx="786310" cy="726541"/>
          </a:xfrm>
        </p:grpSpPr>
        <p:pic>
          <p:nvPicPr>
            <p:cNvPr id="14" name="圖片 13"/>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15" name="橢圓 14"/>
            <p:cNvSpPr/>
            <p:nvPr/>
          </p:nvSpPr>
          <p:spPr>
            <a:xfrm>
              <a:off x="6932165" y="2473952"/>
              <a:ext cx="73071"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橢圓 15"/>
            <p:cNvSpPr/>
            <p:nvPr/>
          </p:nvSpPr>
          <p:spPr>
            <a:xfrm>
              <a:off x="7146715" y="2564912"/>
              <a:ext cx="71482"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7" name="橢圓 16"/>
            <p:cNvSpPr/>
            <p:nvPr/>
          </p:nvSpPr>
          <p:spPr>
            <a:xfrm>
              <a:off x="7309995" y="2780120"/>
              <a:ext cx="71483"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13" name="群組 12"/>
          <p:cNvGrpSpPr>
            <a:grpSpLocks/>
          </p:cNvGrpSpPr>
          <p:nvPr/>
        </p:nvGrpSpPr>
        <p:grpSpPr bwMode="auto">
          <a:xfrm rot="-2167095">
            <a:off x="318285" y="4526833"/>
            <a:ext cx="785812" cy="727075"/>
            <a:chOff x="6594002" y="2475008"/>
            <a:chExt cx="786310" cy="726541"/>
          </a:xfrm>
        </p:grpSpPr>
        <p:pic>
          <p:nvPicPr>
            <p:cNvPr id="18" name="圖片 17"/>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19" name="橢圓 18"/>
            <p:cNvSpPr/>
            <p:nvPr/>
          </p:nvSpPr>
          <p:spPr>
            <a:xfrm>
              <a:off x="6932165" y="2473952"/>
              <a:ext cx="73071"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橢圓 19"/>
            <p:cNvSpPr/>
            <p:nvPr/>
          </p:nvSpPr>
          <p:spPr>
            <a:xfrm>
              <a:off x="7146715" y="2564912"/>
              <a:ext cx="71482"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21" name="橢圓 20"/>
            <p:cNvSpPr/>
            <p:nvPr/>
          </p:nvSpPr>
          <p:spPr>
            <a:xfrm>
              <a:off x="7309995" y="2780120"/>
              <a:ext cx="71483"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3608" y="908720"/>
            <a:ext cx="7183437" cy="5370701"/>
          </a:xfrm>
          <a:prstGeom prst="rect">
            <a:avLst/>
          </a:prstGeom>
        </p:spPr>
        <p:txBody>
          <a:bodyPr>
            <a:spAutoFit/>
          </a:bodyPr>
          <a:lstStyle/>
          <a:p>
            <a:pPr>
              <a:defRPr/>
            </a:pPr>
            <a:endParaRPr lang="zh-TW" altLang="zh-TW" dirty="0"/>
          </a:p>
          <a:p>
            <a:pPr lvl="0"/>
            <a:r>
              <a:rPr lang="zh-TW" altLang="zh-TW" sz="2500" dirty="0">
                <a:latin typeface="Gungsuh" pitchFamily="18" charset="-127"/>
                <a:ea typeface="Gungsuh" pitchFamily="18" charset="-127"/>
              </a:rPr>
              <a:t>違規</a:t>
            </a:r>
          </a:p>
          <a:p>
            <a:pPr lvl="0"/>
            <a:endParaRPr lang="en-US" altLang="zh-TW" sz="2500" dirty="0" smtClean="0">
              <a:latin typeface="Gungsuh" pitchFamily="18" charset="-127"/>
              <a:ea typeface="Gungsuh" pitchFamily="18" charset="-127"/>
            </a:endParaRPr>
          </a:p>
          <a:p>
            <a:pPr lvl="0"/>
            <a:endParaRPr lang="en-US" altLang="zh-TW" sz="2500" dirty="0">
              <a:latin typeface="Gungsuh" pitchFamily="18" charset="-127"/>
              <a:ea typeface="Gungsuh" pitchFamily="18" charset="-127"/>
            </a:endParaRPr>
          </a:p>
          <a:p>
            <a:pPr lvl="0"/>
            <a:r>
              <a:rPr lang="zh-TW" altLang="zh-TW" sz="2500" dirty="0" smtClean="0">
                <a:latin typeface="Gungsuh" pitchFamily="18" charset="-127"/>
                <a:ea typeface="Gungsuh" pitchFamily="18" charset="-127"/>
              </a:rPr>
              <a:t>在</a:t>
            </a:r>
            <a:r>
              <a:rPr lang="zh-TW" altLang="zh-TW" sz="2500" dirty="0">
                <a:latin typeface="Gungsuh" pitchFamily="18" charset="-127"/>
                <a:ea typeface="Gungsuh" pitchFamily="18" charset="-127"/>
              </a:rPr>
              <a:t>室內球場飲食，</a:t>
            </a:r>
            <a:r>
              <a:rPr lang="zh-TW" altLang="zh-TW" sz="2500" b="1" dirty="0">
                <a:latin typeface="Gungsuh" pitchFamily="18" charset="-127"/>
                <a:ea typeface="Gungsuh" pitchFamily="18" charset="-127"/>
              </a:rPr>
              <a:t>罰個人</a:t>
            </a:r>
            <a:r>
              <a:rPr lang="en-US" altLang="zh-TW" sz="2500" b="1" dirty="0">
                <a:latin typeface="Gungsuh" pitchFamily="18" charset="-127"/>
                <a:ea typeface="Gungsuh" pitchFamily="18" charset="-127"/>
              </a:rPr>
              <a:t>50</a:t>
            </a:r>
            <a:r>
              <a:rPr lang="zh-TW" altLang="zh-TW" sz="2500" b="1" dirty="0">
                <a:latin typeface="Gungsuh" pitchFamily="18" charset="-127"/>
                <a:ea typeface="Gungsuh" pitchFamily="18" charset="-127"/>
              </a:rPr>
              <a:t>元</a:t>
            </a:r>
            <a:r>
              <a:rPr lang="zh-TW" altLang="zh-TW" sz="2500" dirty="0">
                <a:latin typeface="Gungsuh" pitchFamily="18" charset="-127"/>
                <a:ea typeface="Gungsuh" pitchFamily="18" charset="-127"/>
              </a:rPr>
              <a:t>並離開室內球場</a:t>
            </a:r>
          </a:p>
          <a:p>
            <a:pPr lvl="0"/>
            <a:endParaRPr lang="en-US" altLang="zh-TW" sz="2500" dirty="0" smtClean="0">
              <a:latin typeface="Gungsuh" pitchFamily="18" charset="-127"/>
              <a:ea typeface="Gungsuh" pitchFamily="18" charset="-127"/>
            </a:endParaRPr>
          </a:p>
          <a:p>
            <a:pPr lvl="0"/>
            <a:r>
              <a:rPr lang="zh-TW" altLang="zh-TW" sz="2500" dirty="0" smtClean="0">
                <a:latin typeface="Gungsuh" pitchFamily="18" charset="-127"/>
                <a:ea typeface="Gungsuh" pitchFamily="18" charset="-127"/>
              </a:rPr>
              <a:t>在</a:t>
            </a:r>
            <a:r>
              <a:rPr lang="zh-TW" altLang="zh-TW" sz="2500" dirty="0">
                <a:latin typeface="Gungsuh" pitchFamily="18" charset="-127"/>
                <a:ea typeface="Gungsuh" pitchFamily="18" charset="-127"/>
              </a:rPr>
              <a:t>室內球場穿拖鞋或赤腳，</a:t>
            </a:r>
            <a:r>
              <a:rPr lang="zh-TW" altLang="zh-TW" sz="2500" b="1" dirty="0">
                <a:latin typeface="Gungsuh" pitchFamily="18" charset="-127"/>
                <a:ea typeface="Gungsuh" pitchFamily="18" charset="-127"/>
              </a:rPr>
              <a:t>罰個人</a:t>
            </a:r>
            <a:r>
              <a:rPr lang="en-US" altLang="zh-TW" sz="2500" b="1" dirty="0">
                <a:latin typeface="Gungsuh" pitchFamily="18" charset="-127"/>
                <a:ea typeface="Gungsuh" pitchFamily="18" charset="-127"/>
              </a:rPr>
              <a:t>50</a:t>
            </a:r>
            <a:r>
              <a:rPr lang="zh-TW" altLang="zh-TW" sz="2500" b="1" dirty="0">
                <a:latin typeface="Gungsuh" pitchFamily="18" charset="-127"/>
                <a:ea typeface="Gungsuh" pitchFamily="18" charset="-127"/>
              </a:rPr>
              <a:t>元</a:t>
            </a:r>
            <a:r>
              <a:rPr lang="zh-TW" altLang="zh-TW" sz="2500" dirty="0">
                <a:latin typeface="Gungsuh" pitchFamily="18" charset="-127"/>
                <a:ea typeface="Gungsuh" pitchFamily="18" charset="-127"/>
              </a:rPr>
              <a:t>並離開室內球場</a:t>
            </a:r>
          </a:p>
          <a:p>
            <a:pPr lvl="0"/>
            <a:endParaRPr lang="en-US" altLang="zh-TW" sz="2500" dirty="0" smtClean="0">
              <a:latin typeface="Gungsuh" pitchFamily="18" charset="-127"/>
              <a:ea typeface="Gungsuh" pitchFamily="18" charset="-127"/>
            </a:endParaRPr>
          </a:p>
          <a:p>
            <a:pPr lvl="0"/>
            <a:r>
              <a:rPr lang="zh-TW" altLang="zh-TW" sz="2500" dirty="0" smtClean="0">
                <a:latin typeface="Gungsuh" pitchFamily="18" charset="-127"/>
                <a:ea typeface="Gungsuh" pitchFamily="18" charset="-127"/>
              </a:rPr>
              <a:t>若</a:t>
            </a:r>
            <a:r>
              <a:rPr lang="zh-TW" altLang="zh-TW" sz="2500" dirty="0">
                <a:latin typeface="Gungsuh" pitchFamily="18" charset="-127"/>
                <a:ea typeface="Gungsuh" pitchFamily="18" charset="-127"/>
              </a:rPr>
              <a:t>有參賽選手或隊伍破壞本屆盃賽之場地、比賽器具、比賽用球，一律照價賠償，未負賠償責任前，不予退還保證金。</a:t>
            </a:r>
          </a:p>
          <a:p>
            <a:r>
              <a:rPr lang="en-US" altLang="zh-TW" sz="2500" dirty="0">
                <a:latin typeface="Gungsuh" pitchFamily="18" charset="-127"/>
                <a:ea typeface="Gungsuh" pitchFamily="18" charset="-127"/>
              </a:rPr>
              <a:t> </a:t>
            </a:r>
            <a:endParaRPr lang="zh-TW" altLang="zh-TW" sz="2500" dirty="0">
              <a:latin typeface="Gungsuh" pitchFamily="18" charset="-127"/>
              <a:ea typeface="Gungsuh" pitchFamily="18" charset="-127"/>
            </a:endParaRPr>
          </a:p>
          <a:p>
            <a:pPr lvl="0"/>
            <a:endParaRPr lang="en-US" altLang="zh-TW" sz="2500" dirty="0" smtClean="0">
              <a:latin typeface="Gungsuh" pitchFamily="18" charset="-127"/>
              <a:ea typeface="Gungsuh" pitchFamily="18" charset="-127"/>
            </a:endParaRPr>
          </a:p>
        </p:txBody>
      </p:sp>
      <p:grpSp>
        <p:nvGrpSpPr>
          <p:cNvPr id="3" name="群組 7"/>
          <p:cNvGrpSpPr>
            <a:grpSpLocks/>
          </p:cNvGrpSpPr>
          <p:nvPr/>
        </p:nvGrpSpPr>
        <p:grpSpPr bwMode="auto">
          <a:xfrm rot="-2167095">
            <a:off x="318286" y="2150569"/>
            <a:ext cx="785813" cy="727075"/>
            <a:chOff x="6594002" y="2475008"/>
            <a:chExt cx="786310" cy="726541"/>
          </a:xfrm>
        </p:grpSpPr>
        <p:pic>
          <p:nvPicPr>
            <p:cNvPr id="9" name="圖片 8"/>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10" name="橢圓 9"/>
            <p:cNvSpPr/>
            <p:nvPr/>
          </p:nvSpPr>
          <p:spPr>
            <a:xfrm>
              <a:off x="6932165" y="2473953"/>
              <a:ext cx="73071"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橢圓 10"/>
            <p:cNvSpPr/>
            <p:nvPr/>
          </p:nvSpPr>
          <p:spPr>
            <a:xfrm>
              <a:off x="7146714" y="2564912"/>
              <a:ext cx="71483"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2" name="橢圓 11"/>
            <p:cNvSpPr/>
            <p:nvPr/>
          </p:nvSpPr>
          <p:spPr>
            <a:xfrm>
              <a:off x="7309995" y="2780120"/>
              <a:ext cx="71482"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4" name="群組 12"/>
          <p:cNvGrpSpPr>
            <a:grpSpLocks/>
          </p:cNvGrpSpPr>
          <p:nvPr/>
        </p:nvGrpSpPr>
        <p:grpSpPr bwMode="auto">
          <a:xfrm rot="-2167095">
            <a:off x="318285" y="3086673"/>
            <a:ext cx="785812" cy="727075"/>
            <a:chOff x="6594002" y="2475008"/>
            <a:chExt cx="786310" cy="726541"/>
          </a:xfrm>
        </p:grpSpPr>
        <p:pic>
          <p:nvPicPr>
            <p:cNvPr id="14" name="圖片 13"/>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15" name="橢圓 14"/>
            <p:cNvSpPr/>
            <p:nvPr/>
          </p:nvSpPr>
          <p:spPr>
            <a:xfrm>
              <a:off x="6932165" y="2473952"/>
              <a:ext cx="73071"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橢圓 15"/>
            <p:cNvSpPr/>
            <p:nvPr/>
          </p:nvSpPr>
          <p:spPr>
            <a:xfrm>
              <a:off x="7146715" y="2564912"/>
              <a:ext cx="71482"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7" name="橢圓 16"/>
            <p:cNvSpPr/>
            <p:nvPr/>
          </p:nvSpPr>
          <p:spPr>
            <a:xfrm>
              <a:off x="7309995" y="2780120"/>
              <a:ext cx="71483"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5" name="群組 12"/>
          <p:cNvGrpSpPr>
            <a:grpSpLocks/>
          </p:cNvGrpSpPr>
          <p:nvPr/>
        </p:nvGrpSpPr>
        <p:grpSpPr bwMode="auto">
          <a:xfrm rot="-2167095">
            <a:off x="318285" y="4238801"/>
            <a:ext cx="785812" cy="727075"/>
            <a:chOff x="6594002" y="2475008"/>
            <a:chExt cx="786310" cy="726541"/>
          </a:xfrm>
        </p:grpSpPr>
        <p:pic>
          <p:nvPicPr>
            <p:cNvPr id="18" name="圖片 17"/>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19" name="橢圓 18"/>
            <p:cNvSpPr/>
            <p:nvPr/>
          </p:nvSpPr>
          <p:spPr>
            <a:xfrm>
              <a:off x="6932165" y="2473952"/>
              <a:ext cx="73071"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橢圓 19"/>
            <p:cNvSpPr/>
            <p:nvPr/>
          </p:nvSpPr>
          <p:spPr>
            <a:xfrm>
              <a:off x="7146715" y="2564912"/>
              <a:ext cx="71482"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21" name="橢圓 20"/>
            <p:cNvSpPr/>
            <p:nvPr/>
          </p:nvSpPr>
          <p:spPr>
            <a:xfrm>
              <a:off x="7309995" y="2780120"/>
              <a:ext cx="71483"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8" descr="http://pic2.cxtuku.com/00/04/61/b785e4ddd2d1.jpg"/>
          <p:cNvPicPr>
            <a:picLocks noChangeAspect="1" noChangeArrowheads="1"/>
          </p:cNvPicPr>
          <p:nvPr/>
        </p:nvPicPr>
        <p:blipFill>
          <a:blip r:embed="rId2" cstate="print"/>
          <a:srcRect l="16048" t="72285" r="14127" b="19595"/>
          <a:stretch>
            <a:fillRect/>
          </a:stretch>
        </p:blipFill>
        <p:spPr bwMode="auto">
          <a:xfrm rot="-188979">
            <a:off x="2360613" y="3994150"/>
            <a:ext cx="4371975" cy="487363"/>
          </a:xfrm>
          <a:prstGeom prst="rect">
            <a:avLst/>
          </a:prstGeom>
          <a:noFill/>
          <a:ln w="9525">
            <a:noFill/>
            <a:miter lim="800000"/>
            <a:headEnd/>
            <a:tailEnd/>
          </a:ln>
        </p:spPr>
      </p:pic>
      <p:pic>
        <p:nvPicPr>
          <p:cNvPr id="5" name="圖片 4"/>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2123728" y="2481337"/>
            <a:ext cx="2142490" cy="1606213"/>
          </a:xfrm>
          <a:prstGeom prst="rect">
            <a:avLst/>
          </a:prstGeom>
          <a:solidFill>
            <a:schemeClr val="tx1">
              <a:lumMod val="75000"/>
              <a:lumOff val="25000"/>
            </a:schemeClr>
          </a:solidFill>
        </p:spPr>
      </p:pic>
      <p:sp>
        <p:nvSpPr>
          <p:cNvPr id="6" name="文字方塊 5"/>
          <p:cNvSpPr txBox="1"/>
          <p:nvPr/>
        </p:nvSpPr>
        <p:spPr>
          <a:xfrm>
            <a:off x="3992563" y="3132138"/>
            <a:ext cx="2533650" cy="862012"/>
          </a:xfrm>
          <a:prstGeom prst="rect">
            <a:avLst/>
          </a:prstGeom>
          <a:noFill/>
        </p:spPr>
        <p:txBody>
          <a:bodyPr wrap="none">
            <a:spAutoFit/>
          </a:bodyPr>
          <a:lstStyle/>
          <a:p>
            <a:pPr>
              <a:defRPr/>
            </a:pPr>
            <a:r>
              <a:rPr lang="zh-TW" altLang="en-US" sz="5000" dirty="0">
                <a:solidFill>
                  <a:schemeClr val="tx1">
                    <a:lumMod val="65000"/>
                    <a:lumOff val="35000"/>
                  </a:schemeClr>
                </a:solidFill>
                <a:latin typeface="Gungsuh" pitchFamily="18" charset="-127"/>
                <a:ea typeface="Gungsuh" pitchFamily="18" charset="-127"/>
              </a:rPr>
              <a:t>保     險</a:t>
            </a:r>
          </a:p>
        </p:txBody>
      </p:sp>
      <p:grpSp>
        <p:nvGrpSpPr>
          <p:cNvPr id="44037" name="群組 6"/>
          <p:cNvGrpSpPr>
            <a:grpSpLocks/>
          </p:cNvGrpSpPr>
          <p:nvPr/>
        </p:nvGrpSpPr>
        <p:grpSpPr bwMode="auto">
          <a:xfrm>
            <a:off x="6372225" y="2625725"/>
            <a:ext cx="785813" cy="725488"/>
            <a:chOff x="6594002" y="2475008"/>
            <a:chExt cx="786310" cy="726541"/>
          </a:xfrm>
        </p:grpSpPr>
        <p:pic>
          <p:nvPicPr>
            <p:cNvPr id="8" name="圖片 7"/>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9" name="橢圓 8"/>
            <p:cNvSpPr/>
            <p:nvPr/>
          </p:nvSpPr>
          <p:spPr>
            <a:xfrm>
              <a:off x="6932354" y="2475008"/>
              <a:ext cx="73071" cy="71542"/>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橢圓 9"/>
            <p:cNvSpPr/>
            <p:nvPr/>
          </p:nvSpPr>
          <p:spPr>
            <a:xfrm>
              <a:off x="7146801" y="2565627"/>
              <a:ext cx="71483" cy="71541"/>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1" name="橢圓 10"/>
            <p:cNvSpPr/>
            <p:nvPr/>
          </p:nvSpPr>
          <p:spPr>
            <a:xfrm>
              <a:off x="7308829" y="2780250"/>
              <a:ext cx="71483" cy="73131"/>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12" name="矩形 11"/>
          <p:cNvSpPr/>
          <p:nvPr/>
        </p:nvSpPr>
        <p:spPr>
          <a:xfrm>
            <a:off x="4249738" y="6254750"/>
            <a:ext cx="4940300" cy="630238"/>
          </a:xfrm>
          <a:prstGeom prst="rect">
            <a:avLst/>
          </a:prstGeom>
        </p:spPr>
        <p:txBody>
          <a:bodyPr wrap="none">
            <a:spAutoFit/>
          </a:bodyPr>
          <a:lstStyle/>
          <a:p>
            <a:pPr>
              <a:defRPr/>
            </a:pPr>
            <a:r>
              <a:rPr lang="en-US" altLang="zh-TW" sz="3500" b="1" dirty="0">
                <a:solidFill>
                  <a:schemeClr val="bg1">
                    <a:lumMod val="75000"/>
                  </a:schemeClr>
                </a:solidFill>
                <a:latin typeface="Niagara Engraved" pitchFamily="82" charset="0"/>
              </a:rPr>
              <a:t>Middle Business Administration Cup  at  NCUE</a:t>
            </a:r>
            <a:endParaRPr lang="zh-TW" altLang="en-US" sz="3500" b="1" dirty="0">
              <a:solidFill>
                <a:schemeClr val="bg1">
                  <a:lumMod val="75000"/>
                </a:schemeClr>
              </a:solidFill>
              <a:latin typeface="Niagara Engraved" pitchFamily="8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kumimoji="0" lang="zh-TW" altLang="en-US"/>
          </a:p>
        </p:txBody>
      </p:sp>
      <p:sp>
        <p:nvSpPr>
          <p:cNvPr id="6147" name="Rectangle 48"/>
          <p:cNvSpPr>
            <a:spLocks noChangeArrowheads="1"/>
          </p:cNvSpPr>
          <p:nvPr/>
        </p:nvSpPr>
        <p:spPr bwMode="auto">
          <a:xfrm>
            <a:off x="0" y="457200"/>
            <a:ext cx="9144000" cy="0"/>
          </a:xfrm>
          <a:prstGeom prst="rect">
            <a:avLst/>
          </a:prstGeom>
          <a:noFill/>
          <a:ln w="9525">
            <a:noFill/>
            <a:miter lim="800000"/>
            <a:headEnd/>
            <a:tailEnd/>
          </a:ln>
          <a:effectLst/>
        </p:spPr>
        <p:txBody>
          <a:bodyPr wrap="none" anchor="ctr">
            <a:spAutoFit/>
          </a:bodyPr>
          <a:lstStyle/>
          <a:p>
            <a:endParaRPr lang="zh-TW" altLang="zh-TW">
              <a:latin typeface="Arial" charset="0"/>
            </a:endParaRPr>
          </a:p>
        </p:txBody>
      </p:sp>
      <p:sp>
        <p:nvSpPr>
          <p:cNvPr id="6148" name="Rectangle 81"/>
          <p:cNvSpPr>
            <a:spLocks noChangeArrowheads="1"/>
          </p:cNvSpPr>
          <p:nvPr/>
        </p:nvSpPr>
        <p:spPr bwMode="auto">
          <a:xfrm>
            <a:off x="179388" y="234950"/>
            <a:ext cx="8834437" cy="457200"/>
          </a:xfrm>
          <a:prstGeom prst="rect">
            <a:avLst/>
          </a:prstGeom>
          <a:solidFill>
            <a:schemeClr val="bg1"/>
          </a:solidFill>
          <a:ln w="9525">
            <a:noFill/>
            <a:miter lim="800000"/>
            <a:headEnd/>
            <a:tailEnd/>
          </a:ln>
        </p:spPr>
        <p:txBody>
          <a:bodyPr anchor="ctr">
            <a:spAutoFit/>
          </a:bodyPr>
          <a:lstStyle/>
          <a:p>
            <a:endParaRPr kumimoji="0" lang="zh-TW" altLang="en-US"/>
          </a:p>
        </p:txBody>
      </p:sp>
      <p:sp>
        <p:nvSpPr>
          <p:cNvPr id="6149" name="Rectangle 96"/>
          <p:cNvSpPr>
            <a:spLocks noChangeArrowheads="1"/>
          </p:cNvSpPr>
          <p:nvPr/>
        </p:nvSpPr>
        <p:spPr bwMode="auto">
          <a:xfrm>
            <a:off x="152400" y="609600"/>
            <a:ext cx="9144000" cy="0"/>
          </a:xfrm>
          <a:prstGeom prst="rect">
            <a:avLst/>
          </a:prstGeom>
          <a:noFill/>
          <a:ln w="9525">
            <a:noFill/>
            <a:miter lim="800000"/>
            <a:headEnd/>
            <a:tailEnd/>
          </a:ln>
          <a:effectLst/>
        </p:spPr>
        <p:txBody>
          <a:bodyPr wrap="none" anchor="ctr">
            <a:spAutoFit/>
          </a:bodyPr>
          <a:lstStyle/>
          <a:p>
            <a:endParaRPr lang="zh-TW" altLang="zh-TW">
              <a:latin typeface="Arial" charset="0"/>
            </a:endParaRPr>
          </a:p>
        </p:txBody>
      </p:sp>
      <p:pic>
        <p:nvPicPr>
          <p:cNvPr id="5127" name="Picture 97"/>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xmlns="" val="0"/>
              </a:ext>
            </a:extLst>
          </a:blip>
          <a:srcRect l="2885" t="20386" r="15050" b="12308"/>
          <a:stretch>
            <a:fillRect/>
          </a:stretch>
        </p:blipFill>
        <p:spPr bwMode="auto">
          <a:xfrm>
            <a:off x="-117378" y="362146"/>
            <a:ext cx="9427968" cy="59442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圖片 7"/>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6496765" y="382358"/>
            <a:ext cx="2142490" cy="1606213"/>
          </a:xfrm>
          <a:prstGeom prst="rect">
            <a:avLst/>
          </a:prstGeom>
          <a:solidFill>
            <a:schemeClr val="accent2"/>
          </a:solidFill>
        </p:spPr>
      </p:pic>
      <p:pic>
        <p:nvPicPr>
          <p:cNvPr id="9" name="圖片 8"/>
          <p:cNvPicPr/>
          <p:nvPr/>
        </p:nvPicPr>
        <p:blipFill rotWithShape="1">
          <a:blip r:embed="rId4" cstate="print">
            <a:clrChange>
              <a:clrFrom>
                <a:srgbClr val="000000"/>
              </a:clrFrom>
              <a:clrTo>
                <a:srgbClr val="000000">
                  <a:alpha val="0"/>
                </a:srgbClr>
              </a:clrTo>
            </a:clrChange>
            <a:duotone>
              <a:schemeClr val="accent3">
                <a:shade val="45000"/>
                <a:satMod val="135000"/>
              </a:schemeClr>
              <a:prstClr val="white"/>
            </a:duotone>
            <a:extLst>
              <a:ext uri="{28A0092B-C50C-407E-A947-70E740481C1C}">
                <a14:useLocalDpi xmlns:a14="http://schemas.microsoft.com/office/drawing/2010/main" xmlns="" val="0"/>
              </a:ext>
            </a:extLst>
          </a:blip>
          <a:srcRect l="50000"/>
          <a:stretch/>
        </p:blipFill>
        <p:spPr>
          <a:xfrm>
            <a:off x="7596336" y="381000"/>
            <a:ext cx="1060669" cy="1604111"/>
          </a:xfrm>
          <a:prstGeom prst="rect">
            <a:avLst/>
          </a:prstGeom>
          <a:solidFill>
            <a:schemeClr val="accent2"/>
          </a:solidFill>
        </p:spPr>
      </p:pic>
      <p:sp>
        <p:nvSpPr>
          <p:cNvPr id="2" name="矩形 1"/>
          <p:cNvSpPr/>
          <p:nvPr/>
        </p:nvSpPr>
        <p:spPr>
          <a:xfrm>
            <a:off x="-323850" y="228600"/>
            <a:ext cx="3959225" cy="23495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TW" altLang="en-US"/>
          </a:p>
        </p:txBody>
      </p:sp>
      <p:sp>
        <p:nvSpPr>
          <p:cNvPr id="10" name="矩形 9"/>
          <p:cNvSpPr/>
          <p:nvPr/>
        </p:nvSpPr>
        <p:spPr>
          <a:xfrm>
            <a:off x="5795963" y="211138"/>
            <a:ext cx="3960812" cy="23495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TW" altLang="en-US"/>
          </a:p>
        </p:txBody>
      </p:sp>
      <p:sp>
        <p:nvSpPr>
          <p:cNvPr id="11" name="矩形 10"/>
          <p:cNvSpPr/>
          <p:nvPr/>
        </p:nvSpPr>
        <p:spPr>
          <a:xfrm>
            <a:off x="4249738" y="6194425"/>
            <a:ext cx="4940300" cy="630238"/>
          </a:xfrm>
          <a:prstGeom prst="rect">
            <a:avLst/>
          </a:prstGeom>
        </p:spPr>
        <p:txBody>
          <a:bodyPr wrap="none">
            <a:spAutoFit/>
          </a:bodyPr>
          <a:lstStyle/>
          <a:p>
            <a:pPr>
              <a:defRPr/>
            </a:pPr>
            <a:r>
              <a:rPr lang="en-US" altLang="zh-TW" sz="3500" b="1" dirty="0">
                <a:solidFill>
                  <a:schemeClr val="bg1">
                    <a:lumMod val="75000"/>
                  </a:schemeClr>
                </a:solidFill>
                <a:latin typeface="Niagara Engraved" pitchFamily="82" charset="0"/>
              </a:rPr>
              <a:t>Middle Business Administration Cup  at  NCUE</a:t>
            </a:r>
            <a:endParaRPr lang="zh-TW" altLang="en-US" sz="3500" b="1" dirty="0">
              <a:solidFill>
                <a:schemeClr val="bg1">
                  <a:lumMod val="75000"/>
                </a:schemeClr>
              </a:solidFill>
              <a:latin typeface="Niagara Engraved" pitchFamily="82"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3608" y="404664"/>
            <a:ext cx="7183437" cy="4985980"/>
          </a:xfrm>
          <a:prstGeom prst="rect">
            <a:avLst/>
          </a:prstGeom>
        </p:spPr>
        <p:txBody>
          <a:bodyPr>
            <a:spAutoFit/>
          </a:bodyPr>
          <a:lstStyle/>
          <a:p>
            <a:pPr>
              <a:defRPr/>
            </a:pPr>
            <a:endParaRPr lang="zh-TW" altLang="zh-TW" dirty="0"/>
          </a:p>
          <a:p>
            <a:pPr>
              <a:defRPr/>
            </a:pPr>
            <a:endParaRPr lang="en-US" altLang="zh-TW" sz="2500" dirty="0" smtClean="0">
              <a:solidFill>
                <a:schemeClr val="tx1">
                  <a:lumMod val="75000"/>
                  <a:lumOff val="25000"/>
                </a:schemeClr>
              </a:solidFill>
              <a:latin typeface="Gungsuh" pitchFamily="18" charset="-127"/>
              <a:ea typeface="Gungsuh" pitchFamily="18" charset="-127"/>
            </a:endParaRPr>
          </a:p>
          <a:p>
            <a:pPr>
              <a:defRPr/>
            </a:pPr>
            <a:endParaRPr lang="en-US" altLang="zh-TW" sz="2500" dirty="0" smtClean="0">
              <a:solidFill>
                <a:schemeClr val="tx1">
                  <a:lumMod val="75000"/>
                  <a:lumOff val="25000"/>
                </a:schemeClr>
              </a:solidFill>
              <a:latin typeface="Gungsuh" pitchFamily="18" charset="-127"/>
              <a:ea typeface="Gungsuh" pitchFamily="18" charset="-127"/>
            </a:endParaRPr>
          </a:p>
          <a:p>
            <a:pPr>
              <a:defRPr/>
            </a:pPr>
            <a:r>
              <a:rPr lang="zh-TW" altLang="en-US" sz="2500" dirty="0" smtClean="0">
                <a:solidFill>
                  <a:schemeClr val="tx1">
                    <a:lumMod val="75000"/>
                    <a:lumOff val="25000"/>
                  </a:schemeClr>
                </a:solidFill>
                <a:latin typeface="Gungsuh" pitchFamily="18" charset="-127"/>
                <a:ea typeface="Gungsuh" pitchFamily="18" charset="-127"/>
              </a:rPr>
              <a:t>南山</a:t>
            </a:r>
            <a:r>
              <a:rPr lang="zh-TW" altLang="en-US" sz="2500" dirty="0">
                <a:solidFill>
                  <a:schemeClr val="tx1">
                    <a:lumMod val="75000"/>
                    <a:lumOff val="25000"/>
                  </a:schemeClr>
                </a:solidFill>
                <a:latin typeface="Gungsuh" pitchFamily="18" charset="-127"/>
                <a:ea typeface="Gungsuh" pitchFamily="18" charset="-127"/>
              </a:rPr>
              <a:t>人壽</a:t>
            </a:r>
            <a:endParaRPr lang="zh-TW" altLang="zh-TW" sz="2500" dirty="0">
              <a:solidFill>
                <a:schemeClr val="tx1">
                  <a:lumMod val="75000"/>
                  <a:lumOff val="25000"/>
                </a:schemeClr>
              </a:solidFill>
              <a:latin typeface="Gungsuh" pitchFamily="18" charset="-127"/>
              <a:ea typeface="Gungsuh" pitchFamily="18" charset="-127"/>
            </a:endParaRPr>
          </a:p>
          <a:p>
            <a:pPr>
              <a:defRPr/>
            </a:pPr>
            <a:r>
              <a:rPr lang="en-US" altLang="zh-TW" sz="2500" dirty="0">
                <a:solidFill>
                  <a:schemeClr val="tx1">
                    <a:lumMod val="75000"/>
                    <a:lumOff val="25000"/>
                  </a:schemeClr>
                </a:solidFill>
                <a:latin typeface="Gungsuh" pitchFamily="18" charset="-127"/>
                <a:ea typeface="Gungsuh" pitchFamily="18" charset="-127"/>
              </a:rPr>
              <a:t> </a:t>
            </a:r>
            <a:endParaRPr lang="zh-TW" altLang="zh-TW" sz="2500" dirty="0">
              <a:solidFill>
                <a:schemeClr val="tx1">
                  <a:lumMod val="75000"/>
                  <a:lumOff val="25000"/>
                </a:schemeClr>
              </a:solidFill>
              <a:latin typeface="Gungsuh" pitchFamily="18" charset="-127"/>
              <a:ea typeface="Gungsuh" pitchFamily="18" charset="-127"/>
            </a:endParaRPr>
          </a:p>
          <a:p>
            <a:pPr>
              <a:defRPr/>
            </a:pPr>
            <a:endParaRPr lang="en-US" altLang="zh-TW" sz="2500" dirty="0">
              <a:solidFill>
                <a:schemeClr val="tx1">
                  <a:lumMod val="75000"/>
                  <a:lumOff val="25000"/>
                </a:schemeClr>
              </a:solidFill>
              <a:latin typeface="Gungsuh" pitchFamily="18" charset="-127"/>
              <a:ea typeface="Gungsuh" pitchFamily="18" charset="-127"/>
            </a:endParaRPr>
          </a:p>
          <a:p>
            <a:pPr>
              <a:defRPr/>
            </a:pPr>
            <a:r>
              <a:rPr lang="zh-TW" altLang="en-US" sz="2500" dirty="0" smtClean="0">
                <a:solidFill>
                  <a:schemeClr val="tx1">
                    <a:lumMod val="75000"/>
                    <a:lumOff val="25000"/>
                  </a:schemeClr>
                </a:solidFill>
                <a:latin typeface="Gungsuh" pitchFamily="18" charset="-127"/>
                <a:ea typeface="Gungsuh" pitchFamily="18" charset="-127"/>
              </a:rPr>
              <a:t>每人</a:t>
            </a:r>
            <a:r>
              <a:rPr lang="zh-TW" altLang="en-US" sz="2500" dirty="0">
                <a:solidFill>
                  <a:schemeClr val="tx1">
                    <a:lumMod val="75000"/>
                    <a:lumOff val="25000"/>
                  </a:schemeClr>
                </a:solidFill>
                <a:latin typeface="Gungsuh" pitchFamily="18" charset="-127"/>
                <a:ea typeface="Gungsuh" pitchFamily="18" charset="-127"/>
              </a:rPr>
              <a:t>保費</a:t>
            </a:r>
            <a:r>
              <a:rPr lang="en-US" altLang="zh-TW" sz="2500" dirty="0">
                <a:solidFill>
                  <a:schemeClr val="tx1">
                    <a:lumMod val="75000"/>
                    <a:lumOff val="25000"/>
                  </a:schemeClr>
                </a:solidFill>
                <a:latin typeface="Gungsuh" pitchFamily="18" charset="-127"/>
                <a:ea typeface="Gungsuh" pitchFamily="18" charset="-127"/>
              </a:rPr>
              <a:t>50</a:t>
            </a:r>
            <a:r>
              <a:rPr lang="zh-TW" altLang="en-US" sz="2500" dirty="0">
                <a:solidFill>
                  <a:schemeClr val="tx1">
                    <a:lumMod val="75000"/>
                    <a:lumOff val="25000"/>
                  </a:schemeClr>
                </a:solidFill>
                <a:latin typeface="Gungsuh" pitchFamily="18" charset="-127"/>
                <a:ea typeface="Gungsuh" pitchFamily="18" charset="-127"/>
              </a:rPr>
              <a:t>元</a:t>
            </a:r>
            <a:endParaRPr lang="zh-TW" altLang="zh-TW" sz="2500" dirty="0">
              <a:solidFill>
                <a:schemeClr val="tx1">
                  <a:lumMod val="75000"/>
                  <a:lumOff val="25000"/>
                </a:schemeClr>
              </a:solidFill>
              <a:latin typeface="Gungsuh" pitchFamily="18" charset="-127"/>
              <a:ea typeface="Gungsuh" pitchFamily="18" charset="-127"/>
            </a:endParaRPr>
          </a:p>
          <a:p>
            <a:pPr>
              <a:defRPr/>
            </a:pPr>
            <a:endParaRPr lang="en-US" altLang="zh-TW" sz="2500" dirty="0" smtClean="0">
              <a:solidFill>
                <a:schemeClr val="tx1">
                  <a:lumMod val="75000"/>
                  <a:lumOff val="25000"/>
                </a:schemeClr>
              </a:solidFill>
              <a:latin typeface="Gungsuh" pitchFamily="18" charset="-127"/>
              <a:ea typeface="Gungsuh" pitchFamily="18" charset="-127"/>
            </a:endParaRPr>
          </a:p>
          <a:p>
            <a:pPr>
              <a:defRPr/>
            </a:pPr>
            <a:endParaRPr lang="en-US" altLang="zh-TW" sz="2500" dirty="0" smtClean="0">
              <a:solidFill>
                <a:schemeClr val="tx1">
                  <a:lumMod val="75000"/>
                  <a:lumOff val="25000"/>
                </a:schemeClr>
              </a:solidFill>
              <a:latin typeface="Gungsuh" pitchFamily="18" charset="-127"/>
              <a:ea typeface="Gungsuh" pitchFamily="18" charset="-127"/>
            </a:endParaRPr>
          </a:p>
          <a:p>
            <a:pPr>
              <a:defRPr/>
            </a:pPr>
            <a:r>
              <a:rPr lang="zh-TW" altLang="en-US" sz="2500" dirty="0" smtClean="0">
                <a:solidFill>
                  <a:schemeClr val="tx1">
                    <a:lumMod val="75000"/>
                    <a:lumOff val="25000"/>
                  </a:schemeClr>
                </a:solidFill>
                <a:latin typeface="Gungsuh" pitchFamily="18" charset="-127"/>
                <a:ea typeface="Gungsuh" pitchFamily="18" charset="-127"/>
              </a:rPr>
              <a:t>報名</a:t>
            </a:r>
            <a:r>
              <a:rPr lang="zh-TW" altLang="en-US" sz="2500" dirty="0">
                <a:solidFill>
                  <a:schemeClr val="tx1">
                    <a:lumMod val="75000"/>
                    <a:lumOff val="25000"/>
                  </a:schemeClr>
                </a:solidFill>
                <a:latin typeface="Gungsuh" pitchFamily="18" charset="-127"/>
                <a:ea typeface="Gungsuh" pitchFamily="18" charset="-127"/>
              </a:rPr>
              <a:t>期間填寫</a:t>
            </a:r>
            <a:r>
              <a:rPr lang="zh-TW" altLang="en-US" sz="2500" dirty="0" smtClean="0">
                <a:solidFill>
                  <a:schemeClr val="tx1">
                    <a:lumMod val="75000"/>
                    <a:lumOff val="25000"/>
                  </a:schemeClr>
                </a:solidFill>
                <a:latin typeface="Gungsuh" pitchFamily="18" charset="-127"/>
                <a:ea typeface="Gungsuh" pitchFamily="18" charset="-127"/>
              </a:rPr>
              <a:t>完保險申請表後連同報名表一起寄回</a:t>
            </a:r>
            <a:endParaRPr lang="zh-TW" altLang="zh-TW" sz="2500" dirty="0">
              <a:solidFill>
                <a:schemeClr val="tx1">
                  <a:lumMod val="75000"/>
                  <a:lumOff val="25000"/>
                </a:schemeClr>
              </a:solidFill>
              <a:latin typeface="Gungsuh" pitchFamily="18" charset="-127"/>
              <a:ea typeface="Gungsuh" pitchFamily="18" charset="-127"/>
            </a:endParaRPr>
          </a:p>
          <a:p>
            <a:pPr>
              <a:defRPr/>
            </a:pPr>
            <a:r>
              <a:rPr lang="en-US" altLang="zh-TW" sz="2500" dirty="0">
                <a:solidFill>
                  <a:schemeClr val="tx1">
                    <a:lumMod val="75000"/>
                    <a:lumOff val="25000"/>
                  </a:schemeClr>
                </a:solidFill>
                <a:latin typeface="Gungsuh" pitchFamily="18" charset="-127"/>
                <a:ea typeface="Gungsuh" pitchFamily="18" charset="-127"/>
              </a:rPr>
              <a:t> </a:t>
            </a:r>
            <a:endParaRPr lang="zh-TW" altLang="zh-TW" sz="2500" dirty="0">
              <a:solidFill>
                <a:schemeClr val="tx1">
                  <a:lumMod val="75000"/>
                  <a:lumOff val="25000"/>
                </a:schemeClr>
              </a:solidFill>
              <a:latin typeface="Gungsuh" pitchFamily="18" charset="-127"/>
              <a:ea typeface="Gungsuh" pitchFamily="18" charset="-127"/>
            </a:endParaRPr>
          </a:p>
          <a:p>
            <a:pPr>
              <a:defRPr/>
            </a:pPr>
            <a:endParaRPr lang="zh-TW" altLang="zh-TW" sz="2500" dirty="0">
              <a:solidFill>
                <a:schemeClr val="tx1">
                  <a:lumMod val="75000"/>
                  <a:lumOff val="25000"/>
                </a:schemeClr>
              </a:solidFill>
              <a:latin typeface="Gungsuh" pitchFamily="18" charset="-127"/>
              <a:ea typeface="Gungsuh" pitchFamily="18" charset="-127"/>
            </a:endParaRPr>
          </a:p>
          <a:p>
            <a:pPr>
              <a:defRPr/>
            </a:pPr>
            <a:r>
              <a:rPr lang="en-US" altLang="zh-TW" sz="2500" dirty="0">
                <a:solidFill>
                  <a:schemeClr val="tx1">
                    <a:lumMod val="75000"/>
                    <a:lumOff val="25000"/>
                  </a:schemeClr>
                </a:solidFill>
                <a:latin typeface="Gungsuh" pitchFamily="18" charset="-127"/>
                <a:ea typeface="Gungsuh" pitchFamily="18" charset="-127"/>
              </a:rPr>
              <a:t> </a:t>
            </a:r>
            <a:r>
              <a:rPr lang="zh-TW" altLang="en-US" sz="2500" dirty="0" smtClean="0">
                <a:solidFill>
                  <a:schemeClr val="tx1">
                    <a:lumMod val="75000"/>
                    <a:lumOff val="25000"/>
                  </a:schemeClr>
                </a:solidFill>
                <a:latin typeface="Gungsuh" pitchFamily="18" charset="-127"/>
                <a:ea typeface="Gungsuh" pitchFamily="18" charset="-127"/>
              </a:rPr>
              <a:t>匯款</a:t>
            </a:r>
            <a:r>
              <a:rPr lang="zh-TW" altLang="en-US" sz="2500" dirty="0">
                <a:solidFill>
                  <a:schemeClr val="tx1">
                    <a:lumMod val="75000"/>
                    <a:lumOff val="25000"/>
                  </a:schemeClr>
                </a:solidFill>
                <a:latin typeface="Gungsuh" pitchFamily="18" charset="-127"/>
                <a:ea typeface="Gungsuh" pitchFamily="18" charset="-127"/>
              </a:rPr>
              <a:t>時包含報名</a:t>
            </a:r>
            <a:r>
              <a:rPr lang="zh-TW" altLang="en-US" sz="2500" dirty="0" smtClean="0">
                <a:solidFill>
                  <a:schemeClr val="tx1">
                    <a:lumMod val="75000"/>
                    <a:lumOff val="25000"/>
                  </a:schemeClr>
                </a:solidFill>
                <a:latin typeface="Gungsuh" pitchFamily="18" charset="-127"/>
                <a:ea typeface="Gungsuh" pitchFamily="18" charset="-127"/>
              </a:rPr>
              <a:t>費、保證金、保險</a:t>
            </a:r>
            <a:endParaRPr lang="zh-TW" altLang="zh-TW" sz="2500" dirty="0">
              <a:solidFill>
                <a:schemeClr val="tx1">
                  <a:lumMod val="75000"/>
                  <a:lumOff val="25000"/>
                </a:schemeClr>
              </a:solidFill>
              <a:latin typeface="Gungsuh" pitchFamily="18" charset="-127"/>
              <a:ea typeface="Gungsuh" pitchFamily="18" charset="-127"/>
            </a:endParaRPr>
          </a:p>
        </p:txBody>
      </p:sp>
      <p:grpSp>
        <p:nvGrpSpPr>
          <p:cNvPr id="3" name="群組 2"/>
          <p:cNvGrpSpPr>
            <a:grpSpLocks/>
          </p:cNvGrpSpPr>
          <p:nvPr/>
        </p:nvGrpSpPr>
        <p:grpSpPr bwMode="auto">
          <a:xfrm rot="-2167095">
            <a:off x="318284" y="1142457"/>
            <a:ext cx="785813" cy="727075"/>
            <a:chOff x="6594002" y="2475008"/>
            <a:chExt cx="786310" cy="726541"/>
          </a:xfrm>
        </p:grpSpPr>
        <p:pic>
          <p:nvPicPr>
            <p:cNvPr id="4" name="圖片 3"/>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5" name="橢圓 4"/>
            <p:cNvSpPr/>
            <p:nvPr/>
          </p:nvSpPr>
          <p:spPr>
            <a:xfrm>
              <a:off x="6932165" y="2473953"/>
              <a:ext cx="73071"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橢圓 5"/>
            <p:cNvSpPr/>
            <p:nvPr/>
          </p:nvSpPr>
          <p:spPr>
            <a:xfrm>
              <a:off x="7146714" y="2564913"/>
              <a:ext cx="71483"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7" name="橢圓 6"/>
            <p:cNvSpPr/>
            <p:nvPr/>
          </p:nvSpPr>
          <p:spPr>
            <a:xfrm>
              <a:off x="7309995" y="2780120"/>
              <a:ext cx="71482"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8" name="群組 7"/>
          <p:cNvGrpSpPr>
            <a:grpSpLocks/>
          </p:cNvGrpSpPr>
          <p:nvPr/>
        </p:nvGrpSpPr>
        <p:grpSpPr bwMode="auto">
          <a:xfrm rot="-2167095">
            <a:off x="318285" y="2294585"/>
            <a:ext cx="785813" cy="727075"/>
            <a:chOff x="6594002" y="2475008"/>
            <a:chExt cx="786310" cy="726541"/>
          </a:xfrm>
        </p:grpSpPr>
        <p:pic>
          <p:nvPicPr>
            <p:cNvPr id="9" name="圖片 8"/>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10" name="橢圓 9"/>
            <p:cNvSpPr/>
            <p:nvPr/>
          </p:nvSpPr>
          <p:spPr>
            <a:xfrm>
              <a:off x="6932165" y="2473953"/>
              <a:ext cx="73071"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橢圓 10"/>
            <p:cNvSpPr/>
            <p:nvPr/>
          </p:nvSpPr>
          <p:spPr>
            <a:xfrm>
              <a:off x="7146714" y="2564912"/>
              <a:ext cx="71483"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2" name="橢圓 11"/>
            <p:cNvSpPr/>
            <p:nvPr/>
          </p:nvSpPr>
          <p:spPr>
            <a:xfrm>
              <a:off x="7309995" y="2780120"/>
              <a:ext cx="71482"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13" name="群組 12"/>
          <p:cNvGrpSpPr>
            <a:grpSpLocks/>
          </p:cNvGrpSpPr>
          <p:nvPr/>
        </p:nvGrpSpPr>
        <p:grpSpPr bwMode="auto">
          <a:xfrm rot="-2167095">
            <a:off x="318284" y="3374705"/>
            <a:ext cx="785812" cy="727075"/>
            <a:chOff x="6594002" y="2475008"/>
            <a:chExt cx="786310" cy="726541"/>
          </a:xfrm>
        </p:grpSpPr>
        <p:pic>
          <p:nvPicPr>
            <p:cNvPr id="14" name="圖片 13"/>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15" name="橢圓 14"/>
            <p:cNvSpPr/>
            <p:nvPr/>
          </p:nvSpPr>
          <p:spPr>
            <a:xfrm>
              <a:off x="6932165" y="2473952"/>
              <a:ext cx="73071"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橢圓 15"/>
            <p:cNvSpPr/>
            <p:nvPr/>
          </p:nvSpPr>
          <p:spPr>
            <a:xfrm>
              <a:off x="7146715" y="2564912"/>
              <a:ext cx="71482"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7" name="橢圓 16"/>
            <p:cNvSpPr/>
            <p:nvPr/>
          </p:nvSpPr>
          <p:spPr>
            <a:xfrm>
              <a:off x="7309995" y="2780120"/>
              <a:ext cx="71483"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18" name="群組 17"/>
          <p:cNvGrpSpPr>
            <a:grpSpLocks/>
          </p:cNvGrpSpPr>
          <p:nvPr/>
        </p:nvGrpSpPr>
        <p:grpSpPr bwMode="auto">
          <a:xfrm rot="-2167095">
            <a:off x="318285" y="4742857"/>
            <a:ext cx="785812" cy="727075"/>
            <a:chOff x="6594002" y="2475008"/>
            <a:chExt cx="786310" cy="726541"/>
          </a:xfrm>
        </p:grpSpPr>
        <p:pic>
          <p:nvPicPr>
            <p:cNvPr id="19" name="圖片 18"/>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20" name="橢圓 19"/>
            <p:cNvSpPr/>
            <p:nvPr/>
          </p:nvSpPr>
          <p:spPr>
            <a:xfrm>
              <a:off x="6932165" y="2473952"/>
              <a:ext cx="73071"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橢圓 20"/>
            <p:cNvSpPr/>
            <p:nvPr/>
          </p:nvSpPr>
          <p:spPr>
            <a:xfrm>
              <a:off x="7146715" y="2564913"/>
              <a:ext cx="71482"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22" name="橢圓 21"/>
            <p:cNvSpPr/>
            <p:nvPr/>
          </p:nvSpPr>
          <p:spPr>
            <a:xfrm>
              <a:off x="7309994" y="2780120"/>
              <a:ext cx="71483"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8" descr="http://pic2.cxtuku.com/00/04/61/b785e4ddd2d1.jpg"/>
          <p:cNvPicPr>
            <a:picLocks noChangeAspect="1" noChangeArrowheads="1"/>
          </p:cNvPicPr>
          <p:nvPr/>
        </p:nvPicPr>
        <p:blipFill>
          <a:blip r:embed="rId2" cstate="print"/>
          <a:srcRect l="16048" t="72285" r="14127" b="19595"/>
          <a:stretch>
            <a:fillRect/>
          </a:stretch>
        </p:blipFill>
        <p:spPr bwMode="auto">
          <a:xfrm rot="-188979">
            <a:off x="2360613" y="4005263"/>
            <a:ext cx="4371975" cy="487362"/>
          </a:xfrm>
          <a:prstGeom prst="rect">
            <a:avLst/>
          </a:prstGeom>
          <a:noFill/>
          <a:ln w="9525">
            <a:noFill/>
            <a:miter lim="800000"/>
            <a:headEnd/>
            <a:tailEnd/>
          </a:ln>
        </p:spPr>
      </p:pic>
      <p:pic>
        <p:nvPicPr>
          <p:cNvPr id="5" name="圖片 4"/>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2123728" y="2492896"/>
            <a:ext cx="2142490" cy="1606213"/>
          </a:xfrm>
          <a:prstGeom prst="rect">
            <a:avLst/>
          </a:prstGeom>
          <a:solidFill>
            <a:schemeClr val="tx1">
              <a:lumMod val="75000"/>
              <a:lumOff val="25000"/>
            </a:schemeClr>
          </a:solidFill>
        </p:spPr>
      </p:pic>
      <p:sp>
        <p:nvSpPr>
          <p:cNvPr id="6" name="文字方塊 5"/>
          <p:cNvSpPr txBox="1"/>
          <p:nvPr/>
        </p:nvSpPr>
        <p:spPr>
          <a:xfrm>
            <a:off x="3992563" y="3143250"/>
            <a:ext cx="2749550" cy="862013"/>
          </a:xfrm>
          <a:prstGeom prst="rect">
            <a:avLst/>
          </a:prstGeom>
          <a:noFill/>
        </p:spPr>
        <p:txBody>
          <a:bodyPr wrap="none">
            <a:spAutoFit/>
          </a:bodyPr>
          <a:lstStyle/>
          <a:p>
            <a:pPr>
              <a:defRPr/>
            </a:pPr>
            <a:r>
              <a:rPr lang="zh-TW" altLang="en-US" sz="5000" dirty="0">
                <a:solidFill>
                  <a:schemeClr val="tx1">
                    <a:lumMod val="65000"/>
                    <a:lumOff val="35000"/>
                  </a:schemeClr>
                </a:solidFill>
                <a:latin typeface="Gungsuh" pitchFamily="18" charset="-127"/>
                <a:ea typeface="Gungsuh" pitchFamily="18" charset="-127"/>
              </a:rPr>
              <a:t>周邊配套</a:t>
            </a:r>
          </a:p>
        </p:txBody>
      </p:sp>
      <p:grpSp>
        <p:nvGrpSpPr>
          <p:cNvPr id="45061" name="群組 6"/>
          <p:cNvGrpSpPr>
            <a:grpSpLocks/>
          </p:cNvGrpSpPr>
          <p:nvPr/>
        </p:nvGrpSpPr>
        <p:grpSpPr bwMode="auto">
          <a:xfrm>
            <a:off x="6372225" y="2636838"/>
            <a:ext cx="785813" cy="727075"/>
            <a:chOff x="6594002" y="2475008"/>
            <a:chExt cx="786310" cy="726541"/>
          </a:xfrm>
        </p:grpSpPr>
        <p:pic>
          <p:nvPicPr>
            <p:cNvPr id="8" name="圖片 7"/>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9" name="橢圓 8"/>
            <p:cNvSpPr/>
            <p:nvPr/>
          </p:nvSpPr>
          <p:spPr>
            <a:xfrm>
              <a:off x="6932354" y="2475008"/>
              <a:ext cx="73071"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橢圓 9"/>
            <p:cNvSpPr/>
            <p:nvPr/>
          </p:nvSpPr>
          <p:spPr>
            <a:xfrm>
              <a:off x="7146801" y="2565429"/>
              <a:ext cx="71483"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1" name="橢圓 10"/>
            <p:cNvSpPr/>
            <p:nvPr/>
          </p:nvSpPr>
          <p:spPr>
            <a:xfrm>
              <a:off x="7308829" y="2781170"/>
              <a:ext cx="71483"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12" name="矩形 11"/>
          <p:cNvSpPr/>
          <p:nvPr/>
        </p:nvSpPr>
        <p:spPr>
          <a:xfrm>
            <a:off x="4249738" y="6265863"/>
            <a:ext cx="4940300" cy="631825"/>
          </a:xfrm>
          <a:prstGeom prst="rect">
            <a:avLst/>
          </a:prstGeom>
        </p:spPr>
        <p:txBody>
          <a:bodyPr wrap="none">
            <a:spAutoFit/>
          </a:bodyPr>
          <a:lstStyle/>
          <a:p>
            <a:pPr>
              <a:defRPr/>
            </a:pPr>
            <a:r>
              <a:rPr lang="en-US" altLang="zh-TW" sz="3500" b="1" dirty="0">
                <a:solidFill>
                  <a:schemeClr val="bg1">
                    <a:lumMod val="75000"/>
                  </a:schemeClr>
                </a:solidFill>
                <a:latin typeface="Niagara Engraved" pitchFamily="82" charset="0"/>
              </a:rPr>
              <a:t>Middle Business Administration Cup  at  NCUE</a:t>
            </a:r>
            <a:endParaRPr lang="zh-TW" altLang="en-US" sz="3500" b="1" dirty="0">
              <a:solidFill>
                <a:schemeClr val="bg1">
                  <a:lumMod val="75000"/>
                </a:schemeClr>
              </a:solidFill>
              <a:latin typeface="Niagara Engraved" pitchFamily="82"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451725" y="334963"/>
            <a:ext cx="827088" cy="862012"/>
          </a:xfrm>
          <a:prstGeom prst="rect">
            <a:avLst/>
          </a:prstGeom>
        </p:spPr>
        <p:txBody>
          <a:bodyPr wrap="none">
            <a:spAutoFit/>
          </a:bodyPr>
          <a:lstStyle/>
          <a:p>
            <a:pPr>
              <a:defRPr/>
            </a:pPr>
            <a:r>
              <a:rPr lang="zh-TW" altLang="en-US" sz="5000" dirty="0">
                <a:solidFill>
                  <a:schemeClr val="accent3">
                    <a:lumMod val="50000"/>
                  </a:schemeClr>
                </a:solidFill>
                <a:latin typeface="Gungsuh" pitchFamily="18" charset="-127"/>
                <a:ea typeface="Gungsuh" pitchFamily="18" charset="-127"/>
              </a:rPr>
              <a:t>食</a:t>
            </a:r>
            <a:endParaRPr lang="zh-TW" altLang="zh-TW" sz="5000" dirty="0">
              <a:solidFill>
                <a:schemeClr val="accent3">
                  <a:lumMod val="50000"/>
                </a:schemeClr>
              </a:solidFill>
              <a:latin typeface="Gungsuh" pitchFamily="18" charset="-127"/>
              <a:ea typeface="Gungsuh" pitchFamily="18" charset="-127"/>
            </a:endParaRPr>
          </a:p>
        </p:txBody>
      </p:sp>
      <p:pic>
        <p:nvPicPr>
          <p:cNvPr id="5" name="圖片 4"/>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xmlns="" val="0"/>
              </a:ext>
            </a:extLst>
          </a:blip>
          <a:srcRect r="50000"/>
          <a:stretch/>
        </p:blipFill>
        <p:spPr>
          <a:xfrm>
            <a:off x="6588224" y="11266"/>
            <a:ext cx="885147" cy="1327180"/>
          </a:xfrm>
          <a:prstGeom prst="rect">
            <a:avLst/>
          </a:prstGeom>
          <a:solidFill>
            <a:schemeClr val="accent2"/>
          </a:solidFill>
        </p:spPr>
      </p:pic>
      <p:pic>
        <p:nvPicPr>
          <p:cNvPr id="6" name="圖片 5"/>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xmlns="" val="0"/>
              </a:ext>
            </a:extLst>
          </a:blip>
          <a:srcRect l="50000"/>
          <a:stretch/>
        </p:blipFill>
        <p:spPr>
          <a:xfrm>
            <a:off x="8244408" y="42193"/>
            <a:ext cx="835394" cy="1298575"/>
          </a:xfrm>
          <a:prstGeom prst="rect">
            <a:avLst/>
          </a:prstGeom>
          <a:solidFill>
            <a:schemeClr val="accent2"/>
          </a:solidFill>
        </p:spPr>
      </p:pic>
      <p:sp>
        <p:nvSpPr>
          <p:cNvPr id="7" name="文字方塊 6"/>
          <p:cNvSpPr txBox="1"/>
          <p:nvPr/>
        </p:nvSpPr>
        <p:spPr>
          <a:xfrm>
            <a:off x="755650" y="2587625"/>
            <a:ext cx="4224338" cy="2016125"/>
          </a:xfrm>
          <a:prstGeom prst="rect">
            <a:avLst/>
          </a:prstGeom>
          <a:noFill/>
        </p:spPr>
        <p:txBody>
          <a:bodyPr>
            <a:spAutoFit/>
          </a:bodyPr>
          <a:lstStyle/>
          <a:p>
            <a:pPr algn="ctr">
              <a:defRPr/>
            </a:pPr>
            <a:r>
              <a:rPr lang="zh-TW" altLang="en-US" sz="2500" dirty="0">
                <a:solidFill>
                  <a:schemeClr val="accent3">
                    <a:lumMod val="50000"/>
                  </a:schemeClr>
                </a:solidFill>
                <a:latin typeface="Gungsuh" pitchFamily="18" charset="-127"/>
                <a:ea typeface="Gungsuh" pitchFamily="18" charset="-127"/>
              </a:rPr>
              <a:t>彰師大外面即有一條菜色多元豐富的便當街</a:t>
            </a:r>
            <a:r>
              <a:rPr lang="en-US" altLang="zh-TW" sz="2500" dirty="0">
                <a:solidFill>
                  <a:schemeClr val="accent3">
                    <a:lumMod val="50000"/>
                  </a:schemeClr>
                </a:solidFill>
                <a:latin typeface="Gungsuh" pitchFamily="18" charset="-127"/>
                <a:ea typeface="Gungsuh" pitchFamily="18" charset="-127"/>
              </a:rPr>
              <a:t/>
            </a:r>
            <a:br>
              <a:rPr lang="en-US" altLang="zh-TW" sz="2500" dirty="0">
                <a:solidFill>
                  <a:schemeClr val="accent3">
                    <a:lumMod val="50000"/>
                  </a:schemeClr>
                </a:solidFill>
                <a:latin typeface="Gungsuh" pitchFamily="18" charset="-127"/>
                <a:ea typeface="Gungsuh" pitchFamily="18" charset="-127"/>
              </a:rPr>
            </a:br>
            <a:r>
              <a:rPr lang="en-US" altLang="zh-TW" sz="2500" dirty="0">
                <a:solidFill>
                  <a:schemeClr val="accent3">
                    <a:lumMod val="50000"/>
                  </a:schemeClr>
                </a:solidFill>
                <a:latin typeface="Gungsuh" pitchFamily="18" charset="-127"/>
                <a:ea typeface="Gungsuh" pitchFamily="18" charset="-127"/>
              </a:rPr>
              <a:t/>
            </a:r>
            <a:br>
              <a:rPr lang="en-US" altLang="zh-TW" sz="2500" dirty="0">
                <a:solidFill>
                  <a:schemeClr val="accent3">
                    <a:lumMod val="50000"/>
                  </a:schemeClr>
                </a:solidFill>
                <a:latin typeface="Gungsuh" pitchFamily="18" charset="-127"/>
                <a:ea typeface="Gungsuh" pitchFamily="18" charset="-127"/>
              </a:rPr>
            </a:br>
            <a:r>
              <a:rPr lang="zh-TW" altLang="en-US" sz="2500" dirty="0">
                <a:solidFill>
                  <a:schemeClr val="accent3">
                    <a:lumMod val="50000"/>
                  </a:schemeClr>
                </a:solidFill>
                <a:latin typeface="Gungsuh" pitchFamily="18" charset="-127"/>
                <a:ea typeface="Gungsuh" pitchFamily="18" charset="-127"/>
              </a:rPr>
              <a:t>盃賽當天在報到處也會有代訂便當服務</a:t>
            </a:r>
          </a:p>
        </p:txBody>
      </p:sp>
      <p:pic>
        <p:nvPicPr>
          <p:cNvPr id="78850" name="Picture 2" descr="http://iphoto.ipeen.com.tw/photo/comment/200908/cm20090818d1d11bbc2dc65d2d54e9cba85944d08e197.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12836"/>
          <a:stretch/>
        </p:blipFill>
        <p:spPr bwMode="auto">
          <a:xfrm>
            <a:off x="5292080" y="2247740"/>
            <a:ext cx="3198404" cy="2744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51725" y="334963"/>
            <a:ext cx="827088" cy="862012"/>
          </a:xfrm>
          <a:prstGeom prst="rect">
            <a:avLst/>
          </a:prstGeom>
        </p:spPr>
        <p:txBody>
          <a:bodyPr wrap="none">
            <a:spAutoFit/>
          </a:bodyPr>
          <a:lstStyle/>
          <a:p>
            <a:pPr>
              <a:defRPr/>
            </a:pPr>
            <a:r>
              <a:rPr lang="zh-TW" altLang="en-US" sz="5000" dirty="0">
                <a:solidFill>
                  <a:schemeClr val="accent6">
                    <a:lumMod val="50000"/>
                  </a:schemeClr>
                </a:solidFill>
                <a:latin typeface="Gungsuh" pitchFamily="18" charset="-127"/>
                <a:ea typeface="Gungsuh" pitchFamily="18" charset="-127"/>
              </a:rPr>
              <a:t>醫</a:t>
            </a:r>
            <a:endParaRPr lang="zh-TW" altLang="zh-TW" sz="5000" dirty="0">
              <a:solidFill>
                <a:schemeClr val="accent6">
                  <a:lumMod val="50000"/>
                </a:schemeClr>
              </a:solidFill>
              <a:latin typeface="Gungsuh" pitchFamily="18" charset="-127"/>
              <a:ea typeface="Gungsuh" pitchFamily="18" charset="-127"/>
            </a:endParaRPr>
          </a:p>
        </p:txBody>
      </p:sp>
      <p:pic>
        <p:nvPicPr>
          <p:cNvPr id="3" name="圖片 2"/>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xmlns="" val="0"/>
              </a:ext>
            </a:extLst>
          </a:blip>
          <a:srcRect r="50000"/>
          <a:stretch/>
        </p:blipFill>
        <p:spPr>
          <a:xfrm>
            <a:off x="6588224" y="11266"/>
            <a:ext cx="885147" cy="1327180"/>
          </a:xfrm>
          <a:prstGeom prst="rect">
            <a:avLst/>
          </a:prstGeom>
          <a:solidFill>
            <a:schemeClr val="accent2"/>
          </a:solidFill>
        </p:spPr>
      </p:pic>
      <p:pic>
        <p:nvPicPr>
          <p:cNvPr id="4" name="圖片 3"/>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xmlns="" val="0"/>
              </a:ext>
            </a:extLst>
          </a:blip>
          <a:srcRect l="50000"/>
          <a:stretch/>
        </p:blipFill>
        <p:spPr>
          <a:xfrm>
            <a:off x="8244408" y="42193"/>
            <a:ext cx="835394" cy="1298575"/>
          </a:xfrm>
          <a:prstGeom prst="rect">
            <a:avLst/>
          </a:prstGeom>
          <a:solidFill>
            <a:schemeClr val="accent2"/>
          </a:solidFill>
        </p:spPr>
      </p:pic>
      <p:sp>
        <p:nvSpPr>
          <p:cNvPr id="5" name="矩形 4"/>
          <p:cNvSpPr/>
          <p:nvPr/>
        </p:nvSpPr>
        <p:spPr>
          <a:xfrm>
            <a:off x="468313" y="2276475"/>
            <a:ext cx="7623175" cy="1016000"/>
          </a:xfrm>
          <a:prstGeom prst="rect">
            <a:avLst/>
          </a:prstGeom>
        </p:spPr>
        <p:txBody>
          <a:bodyPr>
            <a:spAutoFit/>
          </a:bodyPr>
          <a:lstStyle/>
          <a:p>
            <a:pPr>
              <a:defRPr/>
            </a:pPr>
            <a:r>
              <a:rPr lang="zh-TW" altLang="en-US" sz="3000" u="sng" dirty="0">
                <a:solidFill>
                  <a:schemeClr val="accent6">
                    <a:lumMod val="50000"/>
                  </a:schemeClr>
                </a:solidFill>
                <a:latin typeface="Gungsuh" pitchFamily="18" charset="-127"/>
                <a:ea typeface="Gungsuh" pitchFamily="18" charset="-127"/>
              </a:rPr>
              <a:t>彰化基督教醫院</a:t>
            </a:r>
            <a:endParaRPr lang="en-US" altLang="zh-TW" sz="3000" u="sng" dirty="0">
              <a:solidFill>
                <a:schemeClr val="accent6">
                  <a:lumMod val="50000"/>
                </a:schemeClr>
              </a:solidFill>
              <a:latin typeface="Gungsuh" pitchFamily="18" charset="-127"/>
              <a:ea typeface="Gungsuh" pitchFamily="18" charset="-127"/>
            </a:endParaRPr>
          </a:p>
          <a:p>
            <a:pPr>
              <a:defRPr/>
            </a:pPr>
            <a:r>
              <a:rPr lang="en-US" altLang="zh-TW" sz="3000" dirty="0" err="1">
                <a:solidFill>
                  <a:schemeClr val="accent6">
                    <a:lumMod val="50000"/>
                  </a:schemeClr>
                </a:solidFill>
                <a:latin typeface="Gungsuh" pitchFamily="18" charset="-127"/>
                <a:ea typeface="Gungsuh" pitchFamily="18" charset="-127"/>
              </a:rPr>
              <a:t>Changhua</a:t>
            </a:r>
            <a:r>
              <a:rPr lang="en-US" altLang="zh-TW" sz="3000" dirty="0">
                <a:solidFill>
                  <a:schemeClr val="accent6">
                    <a:lumMod val="50000"/>
                  </a:schemeClr>
                </a:solidFill>
                <a:latin typeface="Gungsuh" pitchFamily="18" charset="-127"/>
                <a:ea typeface="Gungsuh" pitchFamily="18" charset="-127"/>
              </a:rPr>
              <a:t> Christian Hospital </a:t>
            </a:r>
            <a:endParaRPr lang="zh-TW" altLang="en-US" sz="3000" dirty="0">
              <a:solidFill>
                <a:schemeClr val="accent6">
                  <a:lumMod val="50000"/>
                </a:schemeClr>
              </a:solidFill>
              <a:latin typeface="Gungsuh" pitchFamily="18" charset="-127"/>
              <a:ea typeface="Gungsuh" pitchFamily="18" charset="-127"/>
            </a:endParaRPr>
          </a:p>
        </p:txBody>
      </p:sp>
      <p:pic>
        <p:nvPicPr>
          <p:cNvPr id="47110" name="Picture 2" descr="回首頁"/>
          <p:cNvPicPr>
            <a:picLocks noChangeAspect="1" noChangeArrowheads="1"/>
          </p:cNvPicPr>
          <p:nvPr/>
        </p:nvPicPr>
        <p:blipFill>
          <a:blip r:embed="rId4" cstate="print"/>
          <a:srcRect/>
          <a:stretch>
            <a:fillRect/>
          </a:stretch>
        </p:blipFill>
        <p:spPr bwMode="auto">
          <a:xfrm>
            <a:off x="684213" y="4824413"/>
            <a:ext cx="4559300" cy="549275"/>
          </a:xfrm>
          <a:prstGeom prst="rect">
            <a:avLst/>
          </a:prstGeom>
          <a:noFill/>
          <a:ln w="9525">
            <a:noFill/>
            <a:miter lim="800000"/>
            <a:headEnd/>
            <a:tailEnd/>
          </a:ln>
        </p:spPr>
      </p:pic>
      <p:sp>
        <p:nvSpPr>
          <p:cNvPr id="7" name="矩形 6"/>
          <p:cNvSpPr/>
          <p:nvPr/>
        </p:nvSpPr>
        <p:spPr>
          <a:xfrm>
            <a:off x="549275" y="4286250"/>
            <a:ext cx="7623175" cy="554038"/>
          </a:xfrm>
          <a:prstGeom prst="rect">
            <a:avLst/>
          </a:prstGeom>
        </p:spPr>
        <p:txBody>
          <a:bodyPr>
            <a:spAutoFit/>
          </a:bodyPr>
          <a:lstStyle/>
          <a:p>
            <a:pPr>
              <a:defRPr/>
            </a:pPr>
            <a:r>
              <a:rPr lang="zh-TW" altLang="en-US" sz="3000" u="sng" dirty="0">
                <a:solidFill>
                  <a:schemeClr val="accent6">
                    <a:lumMod val="50000"/>
                  </a:schemeClr>
                </a:solidFill>
                <a:latin typeface="Gungsuh" pitchFamily="18" charset="-127"/>
                <a:ea typeface="Gungsuh" pitchFamily="18" charset="-127"/>
              </a:rPr>
              <a:t>彰化秀傳醫院</a:t>
            </a:r>
            <a:r>
              <a:rPr lang="en-US" altLang="zh-TW" sz="3000" dirty="0">
                <a:solidFill>
                  <a:schemeClr val="accent6">
                    <a:lumMod val="50000"/>
                  </a:schemeClr>
                </a:solidFill>
                <a:latin typeface="Gungsuh" pitchFamily="18" charset="-127"/>
                <a:ea typeface="Gungsuh" pitchFamily="18" charset="-127"/>
              </a:rPr>
              <a:t> </a:t>
            </a:r>
            <a:endParaRPr lang="zh-TW" altLang="en-US" sz="3000" dirty="0">
              <a:solidFill>
                <a:schemeClr val="accent6">
                  <a:lumMod val="50000"/>
                </a:schemeClr>
              </a:solidFill>
              <a:latin typeface="Gungsuh" pitchFamily="18" charset="-127"/>
              <a:ea typeface="Gungsuh" pitchFamily="18" charset="-127"/>
            </a:endParaRPr>
          </a:p>
        </p:txBody>
      </p:sp>
      <p:pic>
        <p:nvPicPr>
          <p:cNvPr id="77828" name="Picture 4" descr="彰化秀傳醫院主大樓"/>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40246" y="4022951"/>
            <a:ext cx="2981102" cy="2151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pic>
        <p:nvPicPr>
          <p:cNvPr id="77830" name="Picture 6" descr="彰化基督教醫院總院.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63888" y="777286"/>
            <a:ext cx="2381250" cy="17907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8313" y="1093788"/>
            <a:ext cx="8999537" cy="5864225"/>
          </a:xfrm>
          <a:prstGeom prst="rect">
            <a:avLst/>
          </a:prstGeom>
        </p:spPr>
        <p:txBody>
          <a:bodyPr>
            <a:spAutoFit/>
          </a:bodyPr>
          <a:lstStyle/>
          <a:p>
            <a:pPr>
              <a:defRPr/>
            </a:pPr>
            <a:r>
              <a:rPr lang="zh-TW" altLang="zh-TW" sz="2500" b="1" dirty="0">
                <a:solidFill>
                  <a:schemeClr val="tx1">
                    <a:lumMod val="75000"/>
                    <a:lumOff val="25000"/>
                  </a:schemeClr>
                </a:solidFill>
                <a:latin typeface="Gungsuh" pitchFamily="18" charset="-127"/>
                <a:ea typeface="Gungsuh" pitchFamily="18" charset="-127"/>
              </a:rPr>
              <a:t>台灣大飯店</a:t>
            </a:r>
            <a:r>
              <a:rPr lang="en-US" altLang="zh-TW" sz="2500" b="1" dirty="0">
                <a:solidFill>
                  <a:schemeClr val="tx1">
                    <a:lumMod val="75000"/>
                    <a:lumOff val="25000"/>
                  </a:schemeClr>
                </a:solidFill>
                <a:latin typeface="Gungsuh" pitchFamily="18" charset="-127"/>
                <a:ea typeface="Gungsuh" pitchFamily="18" charset="-127"/>
              </a:rPr>
              <a:t>-</a:t>
            </a:r>
            <a:r>
              <a:rPr lang="en-US" altLang="zh-TW" sz="2500" dirty="0">
                <a:solidFill>
                  <a:schemeClr val="tx1">
                    <a:lumMod val="75000"/>
                    <a:lumOff val="25000"/>
                  </a:schemeClr>
                </a:solidFill>
                <a:latin typeface="Gungsuh" pitchFamily="18" charset="-127"/>
                <a:ea typeface="Gungsuh" pitchFamily="18" charset="-127"/>
              </a:rPr>
              <a:t> </a:t>
            </a:r>
            <a:br>
              <a:rPr lang="en-US" altLang="zh-TW" sz="2500" dirty="0">
                <a:solidFill>
                  <a:schemeClr val="tx1">
                    <a:lumMod val="75000"/>
                    <a:lumOff val="25000"/>
                  </a:schemeClr>
                </a:solidFill>
                <a:latin typeface="Gungsuh" pitchFamily="18" charset="-127"/>
                <a:ea typeface="Gungsuh" pitchFamily="18" charset="-127"/>
              </a:rPr>
            </a:br>
            <a:r>
              <a:rPr lang="zh-TW" altLang="zh-TW" sz="2500" dirty="0">
                <a:solidFill>
                  <a:schemeClr val="tx1">
                    <a:lumMod val="75000"/>
                    <a:lumOff val="25000"/>
                  </a:schemeClr>
                </a:solidFill>
                <a:latin typeface="Gungsuh" pitchFamily="18" charset="-127"/>
                <a:ea typeface="Gungsuh" pitchFamily="18" charset="-127"/>
              </a:rPr>
              <a:t>地址：彰化縣彰化市中正路二段</a:t>
            </a:r>
            <a:r>
              <a:rPr lang="en-US" altLang="zh-TW" sz="2500" dirty="0">
                <a:solidFill>
                  <a:schemeClr val="tx1">
                    <a:lumMod val="75000"/>
                    <a:lumOff val="25000"/>
                  </a:schemeClr>
                </a:solidFill>
                <a:latin typeface="Gungsuh" pitchFamily="18" charset="-127"/>
                <a:ea typeface="Gungsuh" pitchFamily="18" charset="-127"/>
              </a:rPr>
              <a:t>48</a:t>
            </a:r>
            <a:r>
              <a:rPr lang="zh-TW" altLang="zh-TW" sz="2500" dirty="0">
                <a:solidFill>
                  <a:schemeClr val="tx1">
                    <a:lumMod val="75000"/>
                    <a:lumOff val="25000"/>
                  </a:schemeClr>
                </a:solidFill>
                <a:latin typeface="Gungsuh" pitchFamily="18" charset="-127"/>
                <a:ea typeface="Gungsuh" pitchFamily="18" charset="-127"/>
              </a:rPr>
              <a:t>號（火車站旁邊）</a:t>
            </a:r>
            <a:r>
              <a:rPr lang="en-US" altLang="zh-TW" sz="2500" dirty="0">
                <a:solidFill>
                  <a:schemeClr val="tx1">
                    <a:lumMod val="75000"/>
                    <a:lumOff val="25000"/>
                  </a:schemeClr>
                </a:solidFill>
                <a:latin typeface="Gungsuh" pitchFamily="18" charset="-127"/>
                <a:ea typeface="Gungsuh" pitchFamily="18" charset="-127"/>
              </a:rPr>
              <a:t/>
            </a:r>
            <a:br>
              <a:rPr lang="en-US" altLang="zh-TW" sz="2500" dirty="0">
                <a:solidFill>
                  <a:schemeClr val="tx1">
                    <a:lumMod val="75000"/>
                    <a:lumOff val="25000"/>
                  </a:schemeClr>
                </a:solidFill>
                <a:latin typeface="Gungsuh" pitchFamily="18" charset="-127"/>
                <a:ea typeface="Gungsuh" pitchFamily="18" charset="-127"/>
              </a:rPr>
            </a:br>
            <a:r>
              <a:rPr lang="zh-TW" altLang="zh-TW" sz="2500" dirty="0">
                <a:solidFill>
                  <a:schemeClr val="tx1">
                    <a:lumMod val="75000"/>
                    <a:lumOff val="25000"/>
                  </a:schemeClr>
                </a:solidFill>
                <a:latin typeface="Gungsuh" pitchFamily="18" charset="-127"/>
                <a:ea typeface="Gungsuh" pitchFamily="18" charset="-127"/>
              </a:rPr>
              <a:t>電話：</a:t>
            </a:r>
            <a:r>
              <a:rPr lang="en-US" altLang="zh-TW" sz="2500" dirty="0">
                <a:solidFill>
                  <a:schemeClr val="tx1">
                    <a:lumMod val="75000"/>
                    <a:lumOff val="25000"/>
                  </a:schemeClr>
                </a:solidFill>
                <a:latin typeface="Gungsuh" pitchFamily="18" charset="-127"/>
                <a:ea typeface="Gungsuh" pitchFamily="18" charset="-127"/>
              </a:rPr>
              <a:t>04-7224681</a:t>
            </a:r>
            <a:r>
              <a:rPr lang="zh-TW" altLang="zh-TW" sz="2500" dirty="0">
                <a:solidFill>
                  <a:schemeClr val="tx1">
                    <a:lumMod val="75000"/>
                    <a:lumOff val="25000"/>
                  </a:schemeClr>
                </a:solidFill>
                <a:latin typeface="Gungsuh" pitchFamily="18" charset="-127"/>
                <a:ea typeface="Gungsuh" pitchFamily="18" charset="-127"/>
              </a:rPr>
              <a:t>　</a:t>
            </a:r>
            <a:r>
              <a:rPr lang="en-US" altLang="zh-TW" sz="2500" dirty="0">
                <a:solidFill>
                  <a:schemeClr val="tx1">
                    <a:lumMod val="75000"/>
                    <a:lumOff val="25000"/>
                  </a:schemeClr>
                </a:solidFill>
                <a:latin typeface="Gungsuh" pitchFamily="18" charset="-127"/>
                <a:ea typeface="Gungsuh" pitchFamily="18" charset="-127"/>
              </a:rPr>
              <a:t/>
            </a:r>
            <a:br>
              <a:rPr lang="en-US" altLang="zh-TW" sz="2500" dirty="0">
                <a:solidFill>
                  <a:schemeClr val="tx1">
                    <a:lumMod val="75000"/>
                    <a:lumOff val="25000"/>
                  </a:schemeClr>
                </a:solidFill>
                <a:latin typeface="Gungsuh" pitchFamily="18" charset="-127"/>
                <a:ea typeface="Gungsuh" pitchFamily="18" charset="-127"/>
              </a:rPr>
            </a:br>
            <a:r>
              <a:rPr lang="zh-TW" altLang="zh-TW" sz="2500" dirty="0">
                <a:solidFill>
                  <a:schemeClr val="tx1">
                    <a:lumMod val="75000"/>
                    <a:lumOff val="25000"/>
                  </a:schemeClr>
                </a:solidFill>
                <a:latin typeface="Gungsuh" pitchFamily="18" charset="-127"/>
                <a:ea typeface="Gungsuh" pitchFamily="18" charset="-127"/>
              </a:rPr>
              <a:t>房價：</a:t>
            </a:r>
            <a:r>
              <a:rPr lang="en-US" altLang="zh-TW" sz="2500" dirty="0">
                <a:solidFill>
                  <a:schemeClr val="tx1">
                    <a:lumMod val="75000"/>
                    <a:lumOff val="25000"/>
                  </a:schemeClr>
                </a:solidFill>
                <a:latin typeface="Gungsuh" pitchFamily="18" charset="-127"/>
                <a:ea typeface="Gungsuh" pitchFamily="18" charset="-127"/>
              </a:rPr>
              <a:t>2</a:t>
            </a:r>
            <a:r>
              <a:rPr lang="zh-TW" altLang="zh-TW" sz="2500" dirty="0">
                <a:solidFill>
                  <a:schemeClr val="tx1">
                    <a:lumMod val="75000"/>
                    <a:lumOff val="25000"/>
                  </a:schemeClr>
                </a:solidFill>
                <a:latin typeface="Gungsuh" pitchFamily="18" charset="-127"/>
                <a:ea typeface="Gungsuh" pitchFamily="18" charset="-127"/>
              </a:rPr>
              <a:t>人房</a:t>
            </a:r>
            <a:r>
              <a:rPr lang="en-US" altLang="zh-TW" sz="2500" dirty="0">
                <a:solidFill>
                  <a:schemeClr val="tx1">
                    <a:lumMod val="75000"/>
                    <a:lumOff val="25000"/>
                  </a:schemeClr>
                </a:solidFill>
                <a:latin typeface="Gungsuh" pitchFamily="18" charset="-127"/>
                <a:ea typeface="Gungsuh" pitchFamily="18" charset="-127"/>
              </a:rPr>
              <a:t>1750</a:t>
            </a:r>
            <a:r>
              <a:rPr lang="zh-TW" altLang="zh-TW" sz="2500" dirty="0">
                <a:solidFill>
                  <a:schemeClr val="tx1">
                    <a:lumMod val="75000"/>
                    <a:lumOff val="25000"/>
                  </a:schemeClr>
                </a:solidFill>
                <a:latin typeface="Gungsuh" pitchFamily="18" charset="-127"/>
                <a:ea typeface="Gungsuh" pitchFamily="18" charset="-127"/>
              </a:rPr>
              <a:t>元</a:t>
            </a:r>
            <a:r>
              <a:rPr lang="en-US" altLang="zh-TW" sz="2500" dirty="0">
                <a:solidFill>
                  <a:schemeClr val="tx1">
                    <a:lumMod val="75000"/>
                    <a:lumOff val="25000"/>
                  </a:schemeClr>
                </a:solidFill>
                <a:latin typeface="Gungsuh" pitchFamily="18" charset="-127"/>
                <a:ea typeface="Gungsuh" pitchFamily="18" charset="-127"/>
              </a:rPr>
              <a:t> </a:t>
            </a:r>
            <a:r>
              <a:rPr lang="zh-TW" altLang="zh-TW" sz="2500" dirty="0">
                <a:solidFill>
                  <a:schemeClr val="tx1">
                    <a:lumMod val="75000"/>
                    <a:lumOff val="25000"/>
                  </a:schemeClr>
                </a:solidFill>
                <a:latin typeface="Gungsuh" pitchFamily="18" charset="-127"/>
                <a:ea typeface="Gungsuh" pitchFamily="18" charset="-127"/>
              </a:rPr>
              <a:t>；</a:t>
            </a:r>
            <a:r>
              <a:rPr lang="en-US" altLang="zh-TW" sz="2500" dirty="0">
                <a:solidFill>
                  <a:schemeClr val="tx1">
                    <a:lumMod val="75000"/>
                    <a:lumOff val="25000"/>
                  </a:schemeClr>
                </a:solidFill>
                <a:latin typeface="Gungsuh" pitchFamily="18" charset="-127"/>
                <a:ea typeface="Gungsuh" pitchFamily="18" charset="-127"/>
              </a:rPr>
              <a:t> 3</a:t>
            </a:r>
            <a:r>
              <a:rPr lang="zh-TW" altLang="zh-TW" sz="2500" dirty="0">
                <a:solidFill>
                  <a:schemeClr val="tx1">
                    <a:lumMod val="75000"/>
                    <a:lumOff val="25000"/>
                  </a:schemeClr>
                </a:solidFill>
                <a:latin typeface="Gungsuh" pitchFamily="18" charset="-127"/>
                <a:ea typeface="Gungsuh" pitchFamily="18" charset="-127"/>
              </a:rPr>
              <a:t>人房</a:t>
            </a:r>
            <a:r>
              <a:rPr lang="en-US" altLang="zh-TW" sz="2500" dirty="0">
                <a:solidFill>
                  <a:schemeClr val="tx1">
                    <a:lumMod val="75000"/>
                    <a:lumOff val="25000"/>
                  </a:schemeClr>
                </a:solidFill>
                <a:latin typeface="Gungsuh" pitchFamily="18" charset="-127"/>
                <a:ea typeface="Gungsuh" pitchFamily="18" charset="-127"/>
              </a:rPr>
              <a:t>2800</a:t>
            </a:r>
            <a:r>
              <a:rPr lang="zh-TW" altLang="zh-TW" sz="2500" dirty="0">
                <a:solidFill>
                  <a:schemeClr val="tx1">
                    <a:lumMod val="75000"/>
                    <a:lumOff val="25000"/>
                  </a:schemeClr>
                </a:solidFill>
                <a:latin typeface="Gungsuh" pitchFamily="18" charset="-127"/>
                <a:ea typeface="Gungsuh" pitchFamily="18" charset="-127"/>
              </a:rPr>
              <a:t>元</a:t>
            </a:r>
            <a:r>
              <a:rPr lang="en-US" altLang="zh-TW" sz="2500" dirty="0">
                <a:solidFill>
                  <a:schemeClr val="tx1">
                    <a:lumMod val="75000"/>
                    <a:lumOff val="25000"/>
                  </a:schemeClr>
                </a:solidFill>
                <a:latin typeface="Gungsuh" pitchFamily="18" charset="-127"/>
                <a:ea typeface="Gungsuh" pitchFamily="18" charset="-127"/>
              </a:rPr>
              <a:t> </a:t>
            </a:r>
            <a:r>
              <a:rPr lang="zh-TW" altLang="zh-TW" sz="2500" dirty="0">
                <a:solidFill>
                  <a:schemeClr val="tx1">
                    <a:lumMod val="75000"/>
                    <a:lumOff val="25000"/>
                  </a:schemeClr>
                </a:solidFill>
                <a:latin typeface="Gungsuh" pitchFamily="18" charset="-127"/>
                <a:ea typeface="Gungsuh" pitchFamily="18" charset="-127"/>
              </a:rPr>
              <a:t>；</a:t>
            </a:r>
            <a:r>
              <a:rPr lang="en-US" altLang="zh-TW" sz="2500" dirty="0">
                <a:solidFill>
                  <a:schemeClr val="tx1">
                    <a:lumMod val="75000"/>
                    <a:lumOff val="25000"/>
                  </a:schemeClr>
                </a:solidFill>
                <a:latin typeface="Gungsuh" pitchFamily="18" charset="-127"/>
                <a:ea typeface="Gungsuh" pitchFamily="18" charset="-127"/>
              </a:rPr>
              <a:t> 4</a:t>
            </a:r>
            <a:r>
              <a:rPr lang="zh-TW" altLang="zh-TW" sz="2500" dirty="0">
                <a:solidFill>
                  <a:schemeClr val="tx1">
                    <a:lumMod val="75000"/>
                    <a:lumOff val="25000"/>
                  </a:schemeClr>
                </a:solidFill>
                <a:latin typeface="Gungsuh" pitchFamily="18" charset="-127"/>
                <a:ea typeface="Gungsuh" pitchFamily="18" charset="-127"/>
              </a:rPr>
              <a:t>人房</a:t>
            </a:r>
            <a:r>
              <a:rPr lang="en-US" altLang="zh-TW" sz="2500" dirty="0">
                <a:solidFill>
                  <a:schemeClr val="tx1">
                    <a:lumMod val="75000"/>
                    <a:lumOff val="25000"/>
                  </a:schemeClr>
                </a:solidFill>
                <a:latin typeface="Gungsuh" pitchFamily="18" charset="-127"/>
                <a:ea typeface="Gungsuh" pitchFamily="18" charset="-127"/>
              </a:rPr>
              <a:t>3150</a:t>
            </a:r>
            <a:r>
              <a:rPr lang="zh-TW" altLang="zh-TW" sz="2500" dirty="0">
                <a:solidFill>
                  <a:schemeClr val="tx1">
                    <a:lumMod val="75000"/>
                    <a:lumOff val="25000"/>
                  </a:schemeClr>
                </a:solidFill>
                <a:latin typeface="Gungsuh" pitchFamily="18" charset="-127"/>
                <a:ea typeface="Gungsuh" pitchFamily="18" charset="-127"/>
              </a:rPr>
              <a:t>元</a:t>
            </a:r>
            <a:r>
              <a:rPr lang="en-US" altLang="zh-TW" sz="2500" dirty="0">
                <a:solidFill>
                  <a:schemeClr val="tx1">
                    <a:lumMod val="75000"/>
                    <a:lumOff val="25000"/>
                  </a:schemeClr>
                </a:solidFill>
                <a:latin typeface="Gungsuh" pitchFamily="18" charset="-127"/>
                <a:ea typeface="Gungsuh" pitchFamily="18" charset="-127"/>
              </a:rPr>
              <a:t/>
            </a:r>
            <a:br>
              <a:rPr lang="en-US" altLang="zh-TW" sz="2500" dirty="0">
                <a:solidFill>
                  <a:schemeClr val="tx1">
                    <a:lumMod val="75000"/>
                    <a:lumOff val="25000"/>
                  </a:schemeClr>
                </a:solidFill>
                <a:latin typeface="Gungsuh" pitchFamily="18" charset="-127"/>
                <a:ea typeface="Gungsuh" pitchFamily="18" charset="-127"/>
              </a:rPr>
            </a:br>
            <a:r>
              <a:rPr lang="en-US" altLang="zh-TW" sz="2500" dirty="0">
                <a:solidFill>
                  <a:schemeClr val="tx1">
                    <a:lumMod val="75000"/>
                    <a:lumOff val="25000"/>
                  </a:schemeClr>
                </a:solidFill>
                <a:latin typeface="Gungsuh" pitchFamily="18" charset="-127"/>
                <a:ea typeface="Gungsuh" pitchFamily="18" charset="-127"/>
              </a:rPr>
              <a:t> </a:t>
            </a:r>
            <a:endParaRPr lang="zh-TW" altLang="zh-TW" sz="2500" dirty="0">
              <a:solidFill>
                <a:schemeClr val="tx1">
                  <a:lumMod val="75000"/>
                  <a:lumOff val="25000"/>
                </a:schemeClr>
              </a:solidFill>
              <a:latin typeface="Gungsuh" pitchFamily="18" charset="-127"/>
              <a:ea typeface="Gungsuh" pitchFamily="18" charset="-127"/>
            </a:endParaRPr>
          </a:p>
          <a:p>
            <a:pPr>
              <a:defRPr/>
            </a:pPr>
            <a:r>
              <a:rPr lang="zh-TW" altLang="zh-TW" sz="2500" b="1" dirty="0">
                <a:solidFill>
                  <a:schemeClr val="tx1">
                    <a:lumMod val="75000"/>
                    <a:lumOff val="25000"/>
                  </a:schemeClr>
                </a:solidFill>
                <a:latin typeface="Gungsuh" pitchFamily="18" charset="-127"/>
                <a:ea typeface="Gungsuh" pitchFamily="18" charset="-127"/>
              </a:rPr>
              <a:t>福連賓館</a:t>
            </a:r>
            <a:r>
              <a:rPr lang="en-US" altLang="zh-TW" sz="2500" b="1" dirty="0">
                <a:solidFill>
                  <a:schemeClr val="tx1">
                    <a:lumMod val="75000"/>
                    <a:lumOff val="25000"/>
                  </a:schemeClr>
                </a:solidFill>
                <a:latin typeface="Gungsuh" pitchFamily="18" charset="-127"/>
                <a:ea typeface="Gungsuh" pitchFamily="18" charset="-127"/>
              </a:rPr>
              <a:t>-</a:t>
            </a:r>
            <a:r>
              <a:rPr lang="en-US" altLang="zh-TW" sz="2500" dirty="0">
                <a:solidFill>
                  <a:schemeClr val="tx1">
                    <a:lumMod val="75000"/>
                    <a:lumOff val="25000"/>
                  </a:schemeClr>
                </a:solidFill>
                <a:latin typeface="Gungsuh" pitchFamily="18" charset="-127"/>
                <a:ea typeface="Gungsuh" pitchFamily="18" charset="-127"/>
              </a:rPr>
              <a:t> </a:t>
            </a:r>
            <a:br>
              <a:rPr lang="en-US" altLang="zh-TW" sz="2500" dirty="0">
                <a:solidFill>
                  <a:schemeClr val="tx1">
                    <a:lumMod val="75000"/>
                    <a:lumOff val="25000"/>
                  </a:schemeClr>
                </a:solidFill>
                <a:latin typeface="Gungsuh" pitchFamily="18" charset="-127"/>
                <a:ea typeface="Gungsuh" pitchFamily="18" charset="-127"/>
              </a:rPr>
            </a:br>
            <a:r>
              <a:rPr lang="zh-TW" altLang="zh-TW" sz="2500" dirty="0">
                <a:solidFill>
                  <a:schemeClr val="tx1">
                    <a:lumMod val="75000"/>
                    <a:lumOff val="25000"/>
                  </a:schemeClr>
                </a:solidFill>
                <a:latin typeface="Gungsuh" pitchFamily="18" charset="-127"/>
                <a:ea typeface="Gungsuh" pitchFamily="18" charset="-127"/>
              </a:rPr>
              <a:t>地址：彰化縣彰化市和平路</a:t>
            </a:r>
            <a:r>
              <a:rPr lang="en-US" altLang="zh-TW" sz="2500" dirty="0">
                <a:solidFill>
                  <a:schemeClr val="tx1">
                    <a:lumMod val="75000"/>
                    <a:lumOff val="25000"/>
                  </a:schemeClr>
                </a:solidFill>
                <a:latin typeface="Gungsuh" pitchFamily="18" charset="-127"/>
                <a:ea typeface="Gungsuh" pitchFamily="18" charset="-127"/>
              </a:rPr>
              <a:t>98</a:t>
            </a:r>
            <a:r>
              <a:rPr lang="zh-TW" altLang="zh-TW" sz="2500" dirty="0">
                <a:solidFill>
                  <a:schemeClr val="tx1">
                    <a:lumMod val="75000"/>
                    <a:lumOff val="25000"/>
                  </a:schemeClr>
                </a:solidFill>
                <a:latin typeface="Gungsuh" pitchFamily="18" charset="-127"/>
                <a:ea typeface="Gungsuh" pitchFamily="18" charset="-127"/>
              </a:rPr>
              <a:t>號（國光客運在過去一點）</a:t>
            </a:r>
            <a:r>
              <a:rPr lang="en-US" altLang="zh-TW" sz="2500" dirty="0">
                <a:solidFill>
                  <a:schemeClr val="tx1">
                    <a:lumMod val="75000"/>
                    <a:lumOff val="25000"/>
                  </a:schemeClr>
                </a:solidFill>
                <a:latin typeface="Gungsuh" pitchFamily="18" charset="-127"/>
                <a:ea typeface="Gungsuh" pitchFamily="18" charset="-127"/>
              </a:rPr>
              <a:t/>
            </a:r>
            <a:br>
              <a:rPr lang="en-US" altLang="zh-TW" sz="2500" dirty="0">
                <a:solidFill>
                  <a:schemeClr val="tx1">
                    <a:lumMod val="75000"/>
                    <a:lumOff val="25000"/>
                  </a:schemeClr>
                </a:solidFill>
                <a:latin typeface="Gungsuh" pitchFamily="18" charset="-127"/>
                <a:ea typeface="Gungsuh" pitchFamily="18" charset="-127"/>
              </a:rPr>
            </a:br>
            <a:r>
              <a:rPr lang="zh-TW" altLang="zh-TW" sz="2500" dirty="0">
                <a:solidFill>
                  <a:schemeClr val="tx1">
                    <a:lumMod val="75000"/>
                    <a:lumOff val="25000"/>
                  </a:schemeClr>
                </a:solidFill>
                <a:latin typeface="Gungsuh" pitchFamily="18" charset="-127"/>
                <a:ea typeface="Gungsuh" pitchFamily="18" charset="-127"/>
              </a:rPr>
              <a:t>電話：</a:t>
            </a:r>
            <a:r>
              <a:rPr lang="en-US" altLang="zh-TW" sz="2500" dirty="0">
                <a:solidFill>
                  <a:schemeClr val="tx1">
                    <a:lumMod val="75000"/>
                    <a:lumOff val="25000"/>
                  </a:schemeClr>
                </a:solidFill>
                <a:latin typeface="Gungsuh" pitchFamily="18" charset="-127"/>
                <a:ea typeface="Gungsuh" pitchFamily="18" charset="-127"/>
              </a:rPr>
              <a:t>04-7232521</a:t>
            </a:r>
            <a:br>
              <a:rPr lang="en-US" altLang="zh-TW" sz="2500" dirty="0">
                <a:solidFill>
                  <a:schemeClr val="tx1">
                    <a:lumMod val="75000"/>
                    <a:lumOff val="25000"/>
                  </a:schemeClr>
                </a:solidFill>
                <a:latin typeface="Gungsuh" pitchFamily="18" charset="-127"/>
                <a:ea typeface="Gungsuh" pitchFamily="18" charset="-127"/>
              </a:rPr>
            </a:br>
            <a:r>
              <a:rPr lang="zh-TW" altLang="zh-TW" sz="2500" dirty="0">
                <a:solidFill>
                  <a:schemeClr val="tx1">
                    <a:lumMod val="75000"/>
                    <a:lumOff val="25000"/>
                  </a:schemeClr>
                </a:solidFill>
                <a:latin typeface="Gungsuh" pitchFamily="18" charset="-127"/>
                <a:ea typeface="Gungsuh" pitchFamily="18" charset="-127"/>
              </a:rPr>
              <a:t>房價：</a:t>
            </a:r>
            <a:r>
              <a:rPr lang="en-US" altLang="zh-TW" sz="2500" dirty="0">
                <a:solidFill>
                  <a:schemeClr val="tx1">
                    <a:lumMod val="75000"/>
                    <a:lumOff val="25000"/>
                  </a:schemeClr>
                </a:solidFill>
                <a:latin typeface="Gungsuh" pitchFamily="18" charset="-127"/>
                <a:ea typeface="Gungsuh" pitchFamily="18" charset="-127"/>
              </a:rPr>
              <a:t>2</a:t>
            </a:r>
            <a:r>
              <a:rPr lang="zh-TW" altLang="zh-TW" sz="2500" dirty="0">
                <a:solidFill>
                  <a:schemeClr val="tx1">
                    <a:lumMod val="75000"/>
                    <a:lumOff val="25000"/>
                  </a:schemeClr>
                </a:solidFill>
                <a:latin typeface="Gungsuh" pitchFamily="18" charset="-127"/>
                <a:ea typeface="Gungsuh" pitchFamily="18" charset="-127"/>
              </a:rPr>
              <a:t>人房</a:t>
            </a:r>
            <a:r>
              <a:rPr lang="en-US" altLang="zh-TW" sz="2500" dirty="0">
                <a:solidFill>
                  <a:schemeClr val="tx1">
                    <a:lumMod val="75000"/>
                    <a:lumOff val="25000"/>
                  </a:schemeClr>
                </a:solidFill>
                <a:latin typeface="Gungsuh" pitchFamily="18" charset="-127"/>
                <a:ea typeface="Gungsuh" pitchFamily="18" charset="-127"/>
              </a:rPr>
              <a:t>1090</a:t>
            </a:r>
            <a:r>
              <a:rPr lang="zh-TW" altLang="zh-TW" sz="2500" dirty="0">
                <a:solidFill>
                  <a:schemeClr val="tx1">
                    <a:lumMod val="75000"/>
                    <a:lumOff val="25000"/>
                  </a:schemeClr>
                </a:solidFill>
                <a:latin typeface="Gungsuh" pitchFamily="18" charset="-127"/>
                <a:ea typeface="Gungsuh" pitchFamily="18" charset="-127"/>
              </a:rPr>
              <a:t>元；</a:t>
            </a:r>
            <a:r>
              <a:rPr lang="en-US" altLang="zh-TW" sz="2500" dirty="0">
                <a:solidFill>
                  <a:schemeClr val="tx1">
                    <a:lumMod val="75000"/>
                    <a:lumOff val="25000"/>
                  </a:schemeClr>
                </a:solidFill>
                <a:latin typeface="Gungsuh" pitchFamily="18" charset="-127"/>
                <a:ea typeface="Gungsuh" pitchFamily="18" charset="-127"/>
              </a:rPr>
              <a:t>3</a:t>
            </a:r>
            <a:r>
              <a:rPr lang="zh-TW" altLang="zh-TW" sz="2500" dirty="0">
                <a:solidFill>
                  <a:schemeClr val="tx1">
                    <a:lumMod val="75000"/>
                    <a:lumOff val="25000"/>
                  </a:schemeClr>
                </a:solidFill>
                <a:latin typeface="Gungsuh" pitchFamily="18" charset="-127"/>
                <a:ea typeface="Gungsuh" pitchFamily="18" charset="-127"/>
              </a:rPr>
              <a:t>人房</a:t>
            </a:r>
            <a:r>
              <a:rPr lang="en-US" altLang="zh-TW" sz="2500" dirty="0">
                <a:solidFill>
                  <a:schemeClr val="tx1">
                    <a:lumMod val="75000"/>
                    <a:lumOff val="25000"/>
                  </a:schemeClr>
                </a:solidFill>
                <a:latin typeface="Gungsuh" pitchFamily="18" charset="-127"/>
                <a:ea typeface="Gungsuh" pitchFamily="18" charset="-127"/>
              </a:rPr>
              <a:t>1540</a:t>
            </a:r>
            <a:r>
              <a:rPr lang="zh-TW" altLang="zh-TW" sz="2500" dirty="0">
                <a:solidFill>
                  <a:schemeClr val="tx1">
                    <a:lumMod val="75000"/>
                    <a:lumOff val="25000"/>
                  </a:schemeClr>
                </a:solidFill>
                <a:latin typeface="Gungsuh" pitchFamily="18" charset="-127"/>
                <a:ea typeface="Gungsuh" pitchFamily="18" charset="-127"/>
              </a:rPr>
              <a:t>元；</a:t>
            </a:r>
            <a:r>
              <a:rPr lang="en-US" altLang="zh-TW" sz="2500" dirty="0">
                <a:solidFill>
                  <a:schemeClr val="tx1">
                    <a:lumMod val="75000"/>
                    <a:lumOff val="25000"/>
                  </a:schemeClr>
                </a:solidFill>
                <a:latin typeface="Gungsuh" pitchFamily="18" charset="-127"/>
                <a:ea typeface="Gungsuh" pitchFamily="18" charset="-127"/>
              </a:rPr>
              <a:t>4</a:t>
            </a:r>
            <a:r>
              <a:rPr lang="zh-TW" altLang="zh-TW" sz="2500" dirty="0">
                <a:solidFill>
                  <a:schemeClr val="tx1">
                    <a:lumMod val="75000"/>
                    <a:lumOff val="25000"/>
                  </a:schemeClr>
                </a:solidFill>
                <a:latin typeface="Gungsuh" pitchFamily="18" charset="-127"/>
                <a:ea typeface="Gungsuh" pitchFamily="18" charset="-127"/>
              </a:rPr>
              <a:t>人房</a:t>
            </a:r>
            <a:r>
              <a:rPr lang="en-US" altLang="zh-TW" sz="2500" dirty="0">
                <a:solidFill>
                  <a:schemeClr val="tx1">
                    <a:lumMod val="75000"/>
                    <a:lumOff val="25000"/>
                  </a:schemeClr>
                </a:solidFill>
                <a:latin typeface="Gungsuh" pitchFamily="18" charset="-127"/>
                <a:ea typeface="Gungsuh" pitchFamily="18" charset="-127"/>
              </a:rPr>
              <a:t>1700</a:t>
            </a:r>
            <a:r>
              <a:rPr lang="zh-TW" altLang="zh-TW" sz="2500" dirty="0">
                <a:solidFill>
                  <a:schemeClr val="tx1">
                    <a:lumMod val="75000"/>
                    <a:lumOff val="25000"/>
                  </a:schemeClr>
                </a:solidFill>
                <a:latin typeface="Gungsuh" pitchFamily="18" charset="-127"/>
                <a:ea typeface="Gungsuh" pitchFamily="18" charset="-127"/>
              </a:rPr>
              <a:t>元　</a:t>
            </a:r>
            <a:r>
              <a:rPr lang="en-US" altLang="zh-TW" sz="2500" dirty="0">
                <a:solidFill>
                  <a:schemeClr val="tx1">
                    <a:lumMod val="75000"/>
                    <a:lumOff val="25000"/>
                  </a:schemeClr>
                </a:solidFill>
                <a:latin typeface="Gungsuh" pitchFamily="18" charset="-127"/>
                <a:ea typeface="Gungsuh" pitchFamily="18" charset="-127"/>
              </a:rPr>
              <a:t/>
            </a:r>
            <a:br>
              <a:rPr lang="en-US" altLang="zh-TW" sz="2500" dirty="0">
                <a:solidFill>
                  <a:schemeClr val="tx1">
                    <a:lumMod val="75000"/>
                    <a:lumOff val="25000"/>
                  </a:schemeClr>
                </a:solidFill>
                <a:latin typeface="Gungsuh" pitchFamily="18" charset="-127"/>
                <a:ea typeface="Gungsuh" pitchFamily="18" charset="-127"/>
              </a:rPr>
            </a:br>
            <a:r>
              <a:rPr lang="en-US" altLang="zh-TW" sz="2500" dirty="0">
                <a:solidFill>
                  <a:schemeClr val="tx1">
                    <a:lumMod val="75000"/>
                    <a:lumOff val="25000"/>
                  </a:schemeClr>
                </a:solidFill>
                <a:latin typeface="Gungsuh" pitchFamily="18" charset="-127"/>
                <a:ea typeface="Gungsuh" pitchFamily="18" charset="-127"/>
              </a:rPr>
              <a:t> </a:t>
            </a:r>
            <a:endParaRPr lang="zh-TW" altLang="zh-TW" sz="2500" dirty="0">
              <a:solidFill>
                <a:schemeClr val="tx1">
                  <a:lumMod val="75000"/>
                  <a:lumOff val="25000"/>
                </a:schemeClr>
              </a:solidFill>
              <a:latin typeface="Gungsuh" pitchFamily="18" charset="-127"/>
              <a:ea typeface="Gungsuh" pitchFamily="18" charset="-127"/>
            </a:endParaRPr>
          </a:p>
          <a:p>
            <a:pPr>
              <a:defRPr/>
            </a:pPr>
            <a:r>
              <a:rPr lang="zh-TW" altLang="zh-TW" sz="2500" b="1" dirty="0">
                <a:solidFill>
                  <a:schemeClr val="tx1">
                    <a:lumMod val="75000"/>
                    <a:lumOff val="25000"/>
                  </a:schemeClr>
                </a:solidFill>
                <a:latin typeface="Gungsuh" pitchFamily="18" charset="-127"/>
                <a:ea typeface="Gungsuh" pitchFamily="18" charset="-127"/>
              </a:rPr>
              <a:t>櫻山大飯店</a:t>
            </a:r>
            <a:r>
              <a:rPr lang="en-US" altLang="zh-TW" sz="2500" b="1" dirty="0">
                <a:solidFill>
                  <a:schemeClr val="tx1">
                    <a:lumMod val="75000"/>
                    <a:lumOff val="25000"/>
                  </a:schemeClr>
                </a:solidFill>
                <a:latin typeface="Gungsuh" pitchFamily="18" charset="-127"/>
                <a:ea typeface="Gungsuh" pitchFamily="18" charset="-127"/>
              </a:rPr>
              <a:t>-</a:t>
            </a:r>
            <a:r>
              <a:rPr lang="en-US" altLang="zh-TW" sz="2500" dirty="0">
                <a:solidFill>
                  <a:schemeClr val="tx1">
                    <a:lumMod val="75000"/>
                    <a:lumOff val="25000"/>
                  </a:schemeClr>
                </a:solidFill>
                <a:latin typeface="Gungsuh" pitchFamily="18" charset="-127"/>
                <a:ea typeface="Gungsuh" pitchFamily="18" charset="-127"/>
              </a:rPr>
              <a:t> </a:t>
            </a:r>
            <a:br>
              <a:rPr lang="en-US" altLang="zh-TW" sz="2500" dirty="0">
                <a:solidFill>
                  <a:schemeClr val="tx1">
                    <a:lumMod val="75000"/>
                    <a:lumOff val="25000"/>
                  </a:schemeClr>
                </a:solidFill>
                <a:latin typeface="Gungsuh" pitchFamily="18" charset="-127"/>
                <a:ea typeface="Gungsuh" pitchFamily="18" charset="-127"/>
              </a:rPr>
            </a:br>
            <a:r>
              <a:rPr lang="zh-TW" altLang="zh-TW" sz="2500" dirty="0">
                <a:solidFill>
                  <a:schemeClr val="tx1">
                    <a:lumMod val="75000"/>
                    <a:lumOff val="25000"/>
                  </a:schemeClr>
                </a:solidFill>
                <a:latin typeface="Gungsuh" pitchFamily="18" charset="-127"/>
                <a:ea typeface="Gungsuh" pitchFamily="18" charset="-127"/>
              </a:rPr>
              <a:t>地址：彰化縣彰化市長安街</a:t>
            </a:r>
            <a:r>
              <a:rPr lang="en-US" altLang="zh-TW" sz="2500" dirty="0">
                <a:solidFill>
                  <a:schemeClr val="tx1">
                    <a:lumMod val="75000"/>
                    <a:lumOff val="25000"/>
                  </a:schemeClr>
                </a:solidFill>
                <a:latin typeface="Gungsuh" pitchFamily="18" charset="-127"/>
                <a:ea typeface="Gungsuh" pitchFamily="18" charset="-127"/>
              </a:rPr>
              <a:t>129</a:t>
            </a:r>
            <a:r>
              <a:rPr lang="zh-TW" altLang="zh-TW" sz="2500" dirty="0">
                <a:solidFill>
                  <a:schemeClr val="tx1">
                    <a:lumMod val="75000"/>
                    <a:lumOff val="25000"/>
                  </a:schemeClr>
                </a:solidFill>
                <a:latin typeface="Gungsuh" pitchFamily="18" charset="-127"/>
                <a:ea typeface="Gungsuh" pitchFamily="18" charset="-127"/>
              </a:rPr>
              <a:t>號（阿璋肉圓旁）　</a:t>
            </a:r>
            <a:r>
              <a:rPr lang="en-US" altLang="zh-TW" sz="2500" dirty="0">
                <a:solidFill>
                  <a:schemeClr val="tx1">
                    <a:lumMod val="75000"/>
                    <a:lumOff val="25000"/>
                  </a:schemeClr>
                </a:solidFill>
                <a:latin typeface="Gungsuh" pitchFamily="18" charset="-127"/>
                <a:ea typeface="Gungsuh" pitchFamily="18" charset="-127"/>
              </a:rPr>
              <a:t/>
            </a:r>
            <a:br>
              <a:rPr lang="en-US" altLang="zh-TW" sz="2500" dirty="0">
                <a:solidFill>
                  <a:schemeClr val="tx1">
                    <a:lumMod val="75000"/>
                    <a:lumOff val="25000"/>
                  </a:schemeClr>
                </a:solidFill>
                <a:latin typeface="Gungsuh" pitchFamily="18" charset="-127"/>
                <a:ea typeface="Gungsuh" pitchFamily="18" charset="-127"/>
              </a:rPr>
            </a:br>
            <a:r>
              <a:rPr lang="zh-TW" altLang="zh-TW" sz="2500" dirty="0">
                <a:solidFill>
                  <a:schemeClr val="tx1">
                    <a:lumMod val="75000"/>
                    <a:lumOff val="25000"/>
                  </a:schemeClr>
                </a:solidFill>
                <a:latin typeface="Gungsuh" pitchFamily="18" charset="-127"/>
                <a:ea typeface="Gungsuh" pitchFamily="18" charset="-127"/>
              </a:rPr>
              <a:t>電話：</a:t>
            </a:r>
            <a:r>
              <a:rPr lang="en-US" altLang="zh-TW" sz="2500" dirty="0">
                <a:solidFill>
                  <a:schemeClr val="tx1">
                    <a:lumMod val="75000"/>
                    <a:lumOff val="25000"/>
                  </a:schemeClr>
                </a:solidFill>
                <a:latin typeface="Gungsuh" pitchFamily="18" charset="-127"/>
                <a:ea typeface="Gungsuh" pitchFamily="18" charset="-127"/>
              </a:rPr>
              <a:t>04-7229211</a:t>
            </a:r>
            <a:r>
              <a:rPr lang="zh-TW" altLang="zh-TW" sz="2500" dirty="0">
                <a:solidFill>
                  <a:schemeClr val="tx1">
                    <a:lumMod val="75000"/>
                    <a:lumOff val="25000"/>
                  </a:schemeClr>
                </a:solidFill>
                <a:latin typeface="Gungsuh" pitchFamily="18" charset="-127"/>
                <a:ea typeface="Gungsuh" pitchFamily="18" charset="-127"/>
              </a:rPr>
              <a:t>　</a:t>
            </a:r>
            <a:r>
              <a:rPr lang="en-US" altLang="zh-TW" sz="2500" dirty="0">
                <a:solidFill>
                  <a:schemeClr val="tx1">
                    <a:lumMod val="75000"/>
                    <a:lumOff val="25000"/>
                  </a:schemeClr>
                </a:solidFill>
                <a:latin typeface="Gungsuh" pitchFamily="18" charset="-127"/>
                <a:ea typeface="Gungsuh" pitchFamily="18" charset="-127"/>
              </a:rPr>
              <a:t/>
            </a:r>
            <a:br>
              <a:rPr lang="en-US" altLang="zh-TW" sz="2500" dirty="0">
                <a:solidFill>
                  <a:schemeClr val="tx1">
                    <a:lumMod val="75000"/>
                    <a:lumOff val="25000"/>
                  </a:schemeClr>
                </a:solidFill>
                <a:latin typeface="Gungsuh" pitchFamily="18" charset="-127"/>
                <a:ea typeface="Gungsuh" pitchFamily="18" charset="-127"/>
              </a:rPr>
            </a:br>
            <a:r>
              <a:rPr lang="zh-TW" altLang="zh-TW" sz="2500" dirty="0">
                <a:solidFill>
                  <a:schemeClr val="tx1">
                    <a:lumMod val="75000"/>
                    <a:lumOff val="25000"/>
                  </a:schemeClr>
                </a:solidFill>
                <a:latin typeface="Gungsuh" pitchFamily="18" charset="-127"/>
                <a:ea typeface="Gungsuh" pitchFamily="18" charset="-127"/>
              </a:rPr>
              <a:t>房價：</a:t>
            </a:r>
            <a:r>
              <a:rPr lang="en-US" altLang="zh-TW" sz="2500" dirty="0">
                <a:solidFill>
                  <a:schemeClr val="tx1">
                    <a:lumMod val="75000"/>
                    <a:lumOff val="25000"/>
                  </a:schemeClr>
                </a:solidFill>
                <a:latin typeface="Gungsuh" pitchFamily="18" charset="-127"/>
                <a:ea typeface="Gungsuh" pitchFamily="18" charset="-127"/>
              </a:rPr>
              <a:t>2</a:t>
            </a:r>
            <a:r>
              <a:rPr lang="zh-TW" altLang="zh-TW" sz="2500" dirty="0">
                <a:solidFill>
                  <a:schemeClr val="tx1">
                    <a:lumMod val="75000"/>
                    <a:lumOff val="25000"/>
                  </a:schemeClr>
                </a:solidFill>
                <a:latin typeface="Gungsuh" pitchFamily="18" charset="-127"/>
                <a:ea typeface="Gungsuh" pitchFamily="18" charset="-127"/>
              </a:rPr>
              <a:t>人</a:t>
            </a:r>
            <a:r>
              <a:rPr lang="en-US" altLang="zh-TW" sz="2500" dirty="0">
                <a:solidFill>
                  <a:schemeClr val="tx1">
                    <a:lumMod val="75000"/>
                    <a:lumOff val="25000"/>
                  </a:schemeClr>
                </a:solidFill>
                <a:latin typeface="Gungsuh" pitchFamily="18" charset="-127"/>
                <a:ea typeface="Gungsuh" pitchFamily="18" charset="-127"/>
              </a:rPr>
              <a:t>900</a:t>
            </a:r>
            <a:r>
              <a:rPr lang="zh-TW" altLang="zh-TW" sz="2500" dirty="0">
                <a:solidFill>
                  <a:schemeClr val="tx1">
                    <a:lumMod val="75000"/>
                    <a:lumOff val="25000"/>
                  </a:schemeClr>
                </a:solidFill>
                <a:latin typeface="Gungsuh" pitchFamily="18" charset="-127"/>
                <a:ea typeface="Gungsuh" pitchFamily="18" charset="-127"/>
              </a:rPr>
              <a:t>元；</a:t>
            </a:r>
            <a:r>
              <a:rPr lang="en-US" altLang="zh-TW" sz="2500" dirty="0">
                <a:solidFill>
                  <a:schemeClr val="tx1">
                    <a:lumMod val="75000"/>
                    <a:lumOff val="25000"/>
                  </a:schemeClr>
                </a:solidFill>
                <a:latin typeface="Gungsuh" pitchFamily="18" charset="-127"/>
                <a:ea typeface="Gungsuh" pitchFamily="18" charset="-127"/>
              </a:rPr>
              <a:t>4</a:t>
            </a:r>
            <a:r>
              <a:rPr lang="zh-TW" altLang="zh-TW" sz="2500" dirty="0">
                <a:solidFill>
                  <a:schemeClr val="tx1">
                    <a:lumMod val="75000"/>
                    <a:lumOff val="25000"/>
                  </a:schemeClr>
                </a:solidFill>
                <a:latin typeface="Gungsuh" pitchFamily="18" charset="-127"/>
                <a:ea typeface="Gungsuh" pitchFamily="18" charset="-127"/>
              </a:rPr>
              <a:t>人房</a:t>
            </a:r>
            <a:r>
              <a:rPr lang="en-US" altLang="zh-TW" sz="2500" dirty="0">
                <a:solidFill>
                  <a:schemeClr val="tx1">
                    <a:lumMod val="75000"/>
                    <a:lumOff val="25000"/>
                  </a:schemeClr>
                </a:solidFill>
                <a:latin typeface="Gungsuh" pitchFamily="18" charset="-127"/>
                <a:ea typeface="Gungsuh" pitchFamily="18" charset="-127"/>
              </a:rPr>
              <a:t>1600</a:t>
            </a:r>
            <a:r>
              <a:rPr lang="zh-TW" altLang="zh-TW" sz="2500" dirty="0">
                <a:solidFill>
                  <a:schemeClr val="tx1">
                    <a:lumMod val="75000"/>
                    <a:lumOff val="25000"/>
                  </a:schemeClr>
                </a:solidFill>
                <a:latin typeface="Gungsuh" pitchFamily="18" charset="-127"/>
                <a:ea typeface="Gungsuh" pitchFamily="18" charset="-127"/>
              </a:rPr>
              <a:t>元　</a:t>
            </a:r>
            <a:r>
              <a:rPr lang="en-US" altLang="zh-TW" sz="2500" dirty="0">
                <a:solidFill>
                  <a:schemeClr val="tx1">
                    <a:lumMod val="75000"/>
                    <a:lumOff val="25000"/>
                  </a:schemeClr>
                </a:solidFill>
                <a:latin typeface="Gungsuh" pitchFamily="18" charset="-127"/>
                <a:ea typeface="Gungsuh" pitchFamily="18" charset="-127"/>
              </a:rPr>
              <a:t/>
            </a:r>
            <a:br>
              <a:rPr lang="en-US" altLang="zh-TW" sz="2500" dirty="0">
                <a:solidFill>
                  <a:schemeClr val="tx1">
                    <a:lumMod val="75000"/>
                    <a:lumOff val="25000"/>
                  </a:schemeClr>
                </a:solidFill>
                <a:latin typeface="Gungsuh" pitchFamily="18" charset="-127"/>
                <a:ea typeface="Gungsuh" pitchFamily="18" charset="-127"/>
              </a:rPr>
            </a:br>
            <a:endParaRPr lang="zh-TW" altLang="zh-TW" sz="2500" dirty="0">
              <a:solidFill>
                <a:schemeClr val="tx1">
                  <a:lumMod val="75000"/>
                  <a:lumOff val="25000"/>
                </a:schemeClr>
              </a:solidFill>
              <a:latin typeface="Gungsuh" pitchFamily="18" charset="-127"/>
              <a:ea typeface="Gungsuh" pitchFamily="18" charset="-127"/>
            </a:endParaRPr>
          </a:p>
        </p:txBody>
      </p:sp>
      <p:sp>
        <p:nvSpPr>
          <p:cNvPr id="3" name="矩形 2"/>
          <p:cNvSpPr/>
          <p:nvPr/>
        </p:nvSpPr>
        <p:spPr>
          <a:xfrm>
            <a:off x="7451725" y="334963"/>
            <a:ext cx="827088" cy="862012"/>
          </a:xfrm>
          <a:prstGeom prst="rect">
            <a:avLst/>
          </a:prstGeom>
        </p:spPr>
        <p:txBody>
          <a:bodyPr wrap="none">
            <a:spAutoFit/>
          </a:bodyPr>
          <a:lstStyle/>
          <a:p>
            <a:pPr>
              <a:defRPr/>
            </a:pPr>
            <a:r>
              <a:rPr lang="zh-TW" altLang="en-US" sz="5000" dirty="0">
                <a:solidFill>
                  <a:schemeClr val="accent2">
                    <a:lumMod val="50000"/>
                  </a:schemeClr>
                </a:solidFill>
                <a:latin typeface="Gungsuh" pitchFamily="18" charset="-127"/>
                <a:ea typeface="Gungsuh" pitchFamily="18" charset="-127"/>
              </a:rPr>
              <a:t>住</a:t>
            </a:r>
            <a:endParaRPr lang="zh-TW" altLang="zh-TW" sz="5000" dirty="0">
              <a:solidFill>
                <a:schemeClr val="accent2">
                  <a:lumMod val="50000"/>
                </a:schemeClr>
              </a:solidFill>
              <a:latin typeface="Gungsuh" pitchFamily="18" charset="-127"/>
              <a:ea typeface="Gungsuh" pitchFamily="18" charset="-127"/>
            </a:endParaRPr>
          </a:p>
        </p:txBody>
      </p:sp>
      <p:pic>
        <p:nvPicPr>
          <p:cNvPr id="4" name="圖片 3"/>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rcRect r="50000"/>
          <a:stretch/>
        </p:blipFill>
        <p:spPr>
          <a:xfrm>
            <a:off x="6588224" y="11266"/>
            <a:ext cx="885147" cy="1327180"/>
          </a:xfrm>
          <a:prstGeom prst="rect">
            <a:avLst/>
          </a:prstGeom>
          <a:solidFill>
            <a:schemeClr val="accent2"/>
          </a:solidFill>
        </p:spPr>
      </p:pic>
      <p:pic>
        <p:nvPicPr>
          <p:cNvPr id="5" name="圖片 4"/>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xmlns="" val="0"/>
              </a:ext>
            </a:extLst>
          </a:blip>
          <a:srcRect l="50000"/>
          <a:stretch/>
        </p:blipFill>
        <p:spPr>
          <a:xfrm>
            <a:off x="8244408" y="42193"/>
            <a:ext cx="835394" cy="1298575"/>
          </a:xfrm>
          <a:prstGeom prst="rect">
            <a:avLst/>
          </a:prstGeom>
          <a:solidFill>
            <a:schemeClr val="accent2"/>
          </a:solidFill>
        </p:spPr>
      </p:pic>
      <p:sp>
        <p:nvSpPr>
          <p:cNvPr id="6" name="橢圓 5"/>
          <p:cNvSpPr/>
          <p:nvPr/>
        </p:nvSpPr>
        <p:spPr>
          <a:xfrm>
            <a:off x="395288" y="1268413"/>
            <a:ext cx="144462" cy="1730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accent2">
                  <a:lumMod val="75000"/>
                </a:schemeClr>
              </a:solidFill>
            </a:endParaRPr>
          </a:p>
        </p:txBody>
      </p:sp>
      <p:sp>
        <p:nvSpPr>
          <p:cNvPr id="7" name="橢圓 6"/>
          <p:cNvSpPr/>
          <p:nvPr/>
        </p:nvSpPr>
        <p:spPr>
          <a:xfrm>
            <a:off x="395288" y="3184525"/>
            <a:ext cx="144462" cy="173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accent2">
                  <a:lumMod val="75000"/>
                </a:schemeClr>
              </a:solidFill>
            </a:endParaRPr>
          </a:p>
        </p:txBody>
      </p:sp>
      <p:sp>
        <p:nvSpPr>
          <p:cNvPr id="8" name="橢圓 7"/>
          <p:cNvSpPr/>
          <p:nvPr/>
        </p:nvSpPr>
        <p:spPr>
          <a:xfrm>
            <a:off x="395288" y="5084763"/>
            <a:ext cx="144462" cy="1730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accent2">
                  <a:lumMod val="75000"/>
                </a:scheme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向下箭號 6"/>
          <p:cNvSpPr>
            <a:spLocks noChangeArrowheads="1"/>
          </p:cNvSpPr>
          <p:nvPr/>
        </p:nvSpPr>
        <p:spPr bwMode="auto">
          <a:xfrm rot="2851265">
            <a:off x="3576638" y="3076575"/>
            <a:ext cx="990600" cy="650875"/>
          </a:xfrm>
          <a:prstGeom prst="downArrow">
            <a:avLst>
              <a:gd name="adj1" fmla="val 35602"/>
              <a:gd name="adj2" fmla="val 65319"/>
            </a:avLst>
          </a:prstGeom>
          <a:solidFill>
            <a:srgbClr val="FFFFFF"/>
          </a:solidFill>
          <a:ln w="9525">
            <a:noFill/>
            <a:miter lim="800000"/>
            <a:headEnd/>
            <a:tailEnd/>
          </a:ln>
        </p:spPr>
        <p:txBody>
          <a:bodyPr vert="eaVert"/>
          <a:lstStyle/>
          <a:p>
            <a:endParaRPr lang="zh-TW" altLang="en-US"/>
          </a:p>
        </p:txBody>
      </p:sp>
      <p:sp>
        <p:nvSpPr>
          <p:cNvPr id="3" name="Rectangle 3"/>
          <p:cNvSpPr>
            <a:spLocks noChangeArrowheads="1"/>
          </p:cNvSpPr>
          <p:nvPr/>
        </p:nvSpPr>
        <p:spPr bwMode="auto">
          <a:xfrm>
            <a:off x="561975" y="1052513"/>
            <a:ext cx="8042275" cy="6094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0" hangingPunct="0">
              <a:tabLst>
                <a:tab pos="457200" algn="l"/>
              </a:tabLst>
              <a:defRPr/>
            </a:pPr>
            <a:r>
              <a:rPr lang="zh-TW" altLang="en-US" sz="2000" b="1" dirty="0">
                <a:solidFill>
                  <a:schemeClr val="tx1">
                    <a:lumMod val="75000"/>
                    <a:lumOff val="25000"/>
                  </a:schemeClr>
                </a:solidFill>
                <a:latin typeface="Gungsuh" pitchFamily="18" charset="-127"/>
                <a:ea typeface="Gungsuh" pitchFamily="18" charset="-127"/>
                <a:cs typeface="Times New Roman" pitchFamily="18" charset="0"/>
              </a:rPr>
              <a:t>鐵公路： </a:t>
            </a:r>
            <a:r>
              <a:rPr lang="zh-TW" altLang="en-US" sz="2000" dirty="0">
                <a:solidFill>
                  <a:schemeClr val="tx1">
                    <a:lumMod val="75000"/>
                    <a:lumOff val="25000"/>
                  </a:schemeClr>
                </a:solidFill>
                <a:latin typeface="Gungsuh" pitchFamily="18" charset="-127"/>
                <a:ea typeface="Gungsuh" pitchFamily="18" charset="-127"/>
                <a:cs typeface="Times New Roman" pitchFamily="18" charset="0"/>
              </a:rPr>
              <a:t/>
            </a:r>
            <a:br>
              <a:rPr lang="zh-TW" altLang="en-US" sz="2000" dirty="0">
                <a:solidFill>
                  <a:schemeClr val="tx1">
                    <a:lumMod val="75000"/>
                    <a:lumOff val="25000"/>
                  </a:schemeClr>
                </a:solidFill>
                <a:latin typeface="Gungsuh" pitchFamily="18" charset="-127"/>
                <a:ea typeface="Gungsuh" pitchFamily="18" charset="-127"/>
                <a:cs typeface="Times New Roman" pitchFamily="18" charset="0"/>
              </a:rPr>
            </a:br>
            <a:r>
              <a:rPr lang="zh-TW" altLang="en-US" sz="2000" dirty="0">
                <a:solidFill>
                  <a:schemeClr val="tx1">
                    <a:lumMod val="75000"/>
                    <a:lumOff val="25000"/>
                  </a:schemeClr>
                </a:solidFill>
                <a:latin typeface="Gungsuh" pitchFamily="18" charset="-127"/>
                <a:ea typeface="Gungsuh" pitchFamily="18" charset="-127"/>
                <a:cs typeface="Times New Roman" pitchFamily="18" charset="0"/>
              </a:rPr>
              <a:t>從彰化火車站搭乘「彰化客運」，「台中客運」</a:t>
            </a:r>
            <a:r>
              <a:rPr lang="en-US" altLang="zh-TW" sz="2000" dirty="0">
                <a:solidFill>
                  <a:schemeClr val="tx1">
                    <a:lumMod val="75000"/>
                    <a:lumOff val="25000"/>
                  </a:schemeClr>
                </a:solidFill>
                <a:latin typeface="Gungsuh" pitchFamily="18" charset="-127"/>
                <a:ea typeface="Gungsuh" pitchFamily="18" charset="-127"/>
                <a:cs typeface="Times New Roman" pitchFamily="18" charset="0"/>
              </a:rPr>
              <a:t>102</a:t>
            </a:r>
            <a:r>
              <a:rPr lang="zh-TW" altLang="en-US" sz="2000" dirty="0">
                <a:solidFill>
                  <a:schemeClr val="tx1">
                    <a:lumMod val="75000"/>
                    <a:lumOff val="25000"/>
                  </a:schemeClr>
                </a:solidFill>
                <a:latin typeface="Gungsuh" pitchFamily="18" charset="-127"/>
                <a:ea typeface="Gungsuh" pitchFamily="18" charset="-127"/>
                <a:cs typeface="Times New Roman" pitchFamily="18" charset="0"/>
              </a:rPr>
              <a:t>路線，「台汽客運」往台中，大甲或是埔里方向的班車，於彰化師範大學下車，步行約五分鐘，即可抵達。　</a:t>
            </a:r>
            <a:endParaRPr lang="zh-TW" altLang="en-US" sz="2000" dirty="0">
              <a:solidFill>
                <a:schemeClr val="tx1">
                  <a:lumMod val="75000"/>
                  <a:lumOff val="25000"/>
                </a:schemeClr>
              </a:solidFill>
              <a:latin typeface="Gungsuh" pitchFamily="18" charset="-127"/>
              <a:ea typeface="Gungsuh" pitchFamily="18" charset="-127"/>
            </a:endParaRPr>
          </a:p>
          <a:p>
            <a:pPr eaLnBrk="0" hangingPunct="0">
              <a:spcBef>
                <a:spcPts val="1200"/>
              </a:spcBef>
              <a:tabLst>
                <a:tab pos="457200" algn="l"/>
              </a:tabLst>
              <a:defRPr/>
            </a:pPr>
            <a:r>
              <a:rPr lang="zh-TW" altLang="en-US" sz="2000" b="1" dirty="0">
                <a:solidFill>
                  <a:schemeClr val="tx1">
                    <a:lumMod val="75000"/>
                    <a:lumOff val="25000"/>
                  </a:schemeClr>
                </a:solidFill>
                <a:latin typeface="Gungsuh" pitchFamily="18" charset="-127"/>
                <a:ea typeface="Gungsuh" pitchFamily="18" charset="-127"/>
                <a:cs typeface="Times New Roman" pitchFamily="18" charset="0"/>
              </a:rPr>
              <a:t>中山高速公路： </a:t>
            </a:r>
            <a:r>
              <a:rPr lang="zh-TW" altLang="en-US" sz="2000" dirty="0">
                <a:solidFill>
                  <a:schemeClr val="tx1">
                    <a:lumMod val="75000"/>
                    <a:lumOff val="25000"/>
                  </a:schemeClr>
                </a:solidFill>
                <a:latin typeface="Gungsuh" pitchFamily="18" charset="-127"/>
                <a:ea typeface="Gungsuh" pitchFamily="18" charset="-127"/>
                <a:cs typeface="Times New Roman" pitchFamily="18" charset="0"/>
              </a:rPr>
              <a:t/>
            </a:r>
            <a:br>
              <a:rPr lang="zh-TW" altLang="en-US" sz="2000" dirty="0">
                <a:solidFill>
                  <a:schemeClr val="tx1">
                    <a:lumMod val="75000"/>
                    <a:lumOff val="25000"/>
                  </a:schemeClr>
                </a:solidFill>
                <a:latin typeface="Gungsuh" pitchFamily="18" charset="-127"/>
                <a:ea typeface="Gungsuh" pitchFamily="18" charset="-127"/>
                <a:cs typeface="Times New Roman" pitchFamily="18" charset="0"/>
              </a:rPr>
            </a:br>
            <a:r>
              <a:rPr lang="en-US" altLang="zh-TW" sz="2000" dirty="0">
                <a:solidFill>
                  <a:schemeClr val="tx1">
                    <a:lumMod val="75000"/>
                    <a:lumOff val="25000"/>
                  </a:schemeClr>
                </a:solidFill>
                <a:latin typeface="Gungsuh" pitchFamily="18" charset="-127"/>
                <a:ea typeface="Gungsuh" pitchFamily="18" charset="-127"/>
                <a:cs typeface="Times New Roman" pitchFamily="18" charset="0"/>
              </a:rPr>
              <a:t>1. </a:t>
            </a:r>
            <a:r>
              <a:rPr lang="zh-TW" altLang="en-US" sz="2000" dirty="0">
                <a:solidFill>
                  <a:schemeClr val="tx1">
                    <a:lumMod val="75000"/>
                    <a:lumOff val="25000"/>
                  </a:schemeClr>
                </a:solidFill>
                <a:latin typeface="Gungsuh" pitchFamily="18" charset="-127"/>
                <a:ea typeface="Gungsuh" pitchFamily="18" charset="-127"/>
                <a:cs typeface="Times New Roman" pitchFamily="18" charset="0"/>
              </a:rPr>
              <a:t>彰化市以北者，經高速公路南下，下王田交流道，經大肚橋，台化工廠左轉進德路，即可抵達。</a:t>
            </a:r>
            <a:br>
              <a:rPr lang="zh-TW" altLang="en-US" sz="2000" dirty="0">
                <a:solidFill>
                  <a:schemeClr val="tx1">
                    <a:lumMod val="75000"/>
                    <a:lumOff val="25000"/>
                  </a:schemeClr>
                </a:solidFill>
                <a:latin typeface="Gungsuh" pitchFamily="18" charset="-127"/>
                <a:ea typeface="Gungsuh" pitchFamily="18" charset="-127"/>
                <a:cs typeface="Times New Roman" pitchFamily="18" charset="0"/>
              </a:rPr>
            </a:br>
            <a:r>
              <a:rPr lang="en-US" altLang="zh-TW" sz="2000" dirty="0">
                <a:solidFill>
                  <a:schemeClr val="tx1">
                    <a:lumMod val="75000"/>
                    <a:lumOff val="25000"/>
                  </a:schemeClr>
                </a:solidFill>
                <a:latin typeface="Gungsuh" pitchFamily="18" charset="-127"/>
                <a:ea typeface="Gungsuh" pitchFamily="18" charset="-127"/>
                <a:cs typeface="Times New Roman" pitchFamily="18" charset="0"/>
              </a:rPr>
              <a:t>2. </a:t>
            </a:r>
            <a:r>
              <a:rPr lang="zh-TW" altLang="en-US" sz="2000" dirty="0">
                <a:solidFill>
                  <a:schemeClr val="tx1">
                    <a:lumMod val="75000"/>
                    <a:lumOff val="25000"/>
                  </a:schemeClr>
                </a:solidFill>
                <a:latin typeface="Gungsuh" pitchFamily="18" charset="-127"/>
                <a:ea typeface="Gungsuh" pitchFamily="18" charset="-127"/>
                <a:cs typeface="Times New Roman" pitchFamily="18" charset="0"/>
              </a:rPr>
              <a:t>彰化市以南者，經高速公路北上，下彰化交流道，沿中華西路、中華路、孔門路、中山路、右轉進德路，即可抵達。　</a:t>
            </a:r>
            <a:endParaRPr lang="zh-TW" altLang="en-US" sz="2000" dirty="0">
              <a:solidFill>
                <a:schemeClr val="tx1">
                  <a:lumMod val="75000"/>
                  <a:lumOff val="25000"/>
                </a:schemeClr>
              </a:solidFill>
              <a:latin typeface="Gungsuh" pitchFamily="18" charset="-127"/>
              <a:ea typeface="Gungsuh" pitchFamily="18" charset="-127"/>
            </a:endParaRPr>
          </a:p>
          <a:p>
            <a:pPr eaLnBrk="0" hangingPunct="0">
              <a:spcBef>
                <a:spcPts val="1200"/>
              </a:spcBef>
              <a:tabLst>
                <a:tab pos="457200" algn="l"/>
              </a:tabLst>
              <a:defRPr/>
            </a:pPr>
            <a:r>
              <a:rPr lang="zh-TW" altLang="en-US" sz="2000" b="1" dirty="0">
                <a:solidFill>
                  <a:schemeClr val="tx1">
                    <a:lumMod val="75000"/>
                    <a:lumOff val="25000"/>
                  </a:schemeClr>
                </a:solidFill>
                <a:latin typeface="Gungsuh" pitchFamily="18" charset="-127"/>
                <a:ea typeface="Gungsuh" pitchFamily="18" charset="-127"/>
                <a:cs typeface="Times New Roman" pitchFamily="18" charset="0"/>
              </a:rPr>
              <a:t>國道三號高速公路：</a:t>
            </a:r>
            <a:r>
              <a:rPr lang="zh-TW" altLang="en-US" sz="2000" dirty="0">
                <a:solidFill>
                  <a:schemeClr val="tx1">
                    <a:lumMod val="75000"/>
                    <a:lumOff val="25000"/>
                  </a:schemeClr>
                </a:solidFill>
                <a:latin typeface="Gungsuh" pitchFamily="18" charset="-127"/>
                <a:ea typeface="Gungsuh" pitchFamily="18" charset="-127"/>
                <a:cs typeface="Times New Roman" pitchFamily="18" charset="0"/>
              </a:rPr>
              <a:t/>
            </a:r>
            <a:br>
              <a:rPr lang="zh-TW" altLang="en-US" sz="2000" dirty="0">
                <a:solidFill>
                  <a:schemeClr val="tx1">
                    <a:lumMod val="75000"/>
                    <a:lumOff val="25000"/>
                  </a:schemeClr>
                </a:solidFill>
                <a:latin typeface="Gungsuh" pitchFamily="18" charset="-127"/>
                <a:ea typeface="Gungsuh" pitchFamily="18" charset="-127"/>
                <a:cs typeface="Times New Roman" pitchFamily="18" charset="0"/>
              </a:rPr>
            </a:br>
            <a:r>
              <a:rPr lang="zh-TW" altLang="en-US" sz="2000" dirty="0">
                <a:solidFill>
                  <a:schemeClr val="tx1">
                    <a:lumMod val="75000"/>
                    <a:lumOff val="25000"/>
                  </a:schemeClr>
                </a:solidFill>
                <a:latin typeface="Gungsuh" pitchFamily="18" charset="-127"/>
                <a:ea typeface="Gungsuh" pitchFamily="18" charset="-127"/>
                <a:cs typeface="Times New Roman" pitchFamily="18" charset="0"/>
              </a:rPr>
              <a:t>由快官系統交流道</a:t>
            </a:r>
            <a:r>
              <a:rPr lang="en-US" altLang="zh-TW" sz="2000" dirty="0">
                <a:solidFill>
                  <a:schemeClr val="tx1">
                    <a:lumMod val="75000"/>
                    <a:lumOff val="25000"/>
                  </a:schemeClr>
                </a:solidFill>
                <a:latin typeface="Gungsuh" pitchFamily="18" charset="-127"/>
                <a:ea typeface="Gungsuh" pitchFamily="18" charset="-127"/>
                <a:cs typeface="Times New Roman" pitchFamily="18" charset="0"/>
              </a:rPr>
              <a:t>(</a:t>
            </a:r>
            <a:r>
              <a:rPr lang="zh-TW" altLang="en-US" sz="2000" dirty="0">
                <a:solidFill>
                  <a:schemeClr val="tx1">
                    <a:lumMod val="75000"/>
                    <a:lumOff val="25000"/>
                  </a:schemeClr>
                </a:solidFill>
                <a:latin typeface="Gungsuh" pitchFamily="18" charset="-127"/>
                <a:ea typeface="Gungsuh" pitchFamily="18" charset="-127"/>
                <a:cs typeface="Times New Roman" pitchFamily="18" charset="0"/>
              </a:rPr>
              <a:t>往彰化方向</a:t>
            </a:r>
            <a:r>
              <a:rPr lang="en-US" altLang="zh-TW" sz="2000" dirty="0">
                <a:solidFill>
                  <a:schemeClr val="tx1">
                    <a:lumMod val="75000"/>
                    <a:lumOff val="25000"/>
                  </a:schemeClr>
                </a:solidFill>
                <a:latin typeface="Gungsuh" pitchFamily="18" charset="-127"/>
                <a:ea typeface="Gungsuh" pitchFamily="18" charset="-127"/>
                <a:cs typeface="Times New Roman" pitchFamily="18" charset="0"/>
              </a:rPr>
              <a:t>)</a:t>
            </a:r>
            <a:r>
              <a:rPr lang="zh-TW" altLang="en-US" sz="2000" dirty="0">
                <a:solidFill>
                  <a:schemeClr val="tx1">
                    <a:lumMod val="75000"/>
                    <a:lumOff val="25000"/>
                  </a:schemeClr>
                </a:solidFill>
                <a:latin typeface="Gungsuh" pitchFamily="18" charset="-127"/>
                <a:ea typeface="Gungsuh" pitchFamily="18" charset="-127"/>
                <a:cs typeface="Times New Roman" pitchFamily="18" charset="0"/>
              </a:rPr>
              <a:t>下中彰快速道路</a:t>
            </a:r>
            <a:r>
              <a:rPr lang="en-US" altLang="zh-TW" sz="2000" dirty="0">
                <a:solidFill>
                  <a:schemeClr val="tx1">
                    <a:lumMod val="75000"/>
                    <a:lumOff val="25000"/>
                  </a:schemeClr>
                </a:solidFill>
                <a:latin typeface="Gungsuh" pitchFamily="18" charset="-127"/>
                <a:ea typeface="Gungsuh" pitchFamily="18" charset="-127"/>
                <a:cs typeface="Times New Roman" pitchFamily="18" charset="0"/>
              </a:rPr>
              <a:t>(</a:t>
            </a:r>
            <a:r>
              <a:rPr lang="zh-TW" altLang="en-US" sz="2000" dirty="0">
                <a:solidFill>
                  <a:schemeClr val="tx1">
                    <a:lumMod val="75000"/>
                    <a:lumOff val="25000"/>
                  </a:schemeClr>
                </a:solidFill>
                <a:latin typeface="Gungsuh" pitchFamily="18" charset="-127"/>
                <a:ea typeface="Gungsuh" pitchFamily="18" charset="-127"/>
                <a:cs typeface="Times New Roman" pitchFamily="18" charset="0"/>
              </a:rPr>
              <a:t>台</a:t>
            </a:r>
            <a:r>
              <a:rPr lang="en-US" altLang="zh-TW" sz="2000" dirty="0">
                <a:solidFill>
                  <a:schemeClr val="tx1">
                    <a:lumMod val="75000"/>
                    <a:lumOff val="25000"/>
                  </a:schemeClr>
                </a:solidFill>
                <a:latin typeface="Gungsuh" pitchFamily="18" charset="-127"/>
                <a:ea typeface="Gungsuh" pitchFamily="18" charset="-127"/>
                <a:cs typeface="Times New Roman" pitchFamily="18" charset="0"/>
              </a:rPr>
              <a:t>74</a:t>
            </a:r>
            <a:r>
              <a:rPr lang="zh-TW" altLang="en-US" sz="2000" dirty="0">
                <a:solidFill>
                  <a:schemeClr val="tx1">
                    <a:lumMod val="75000"/>
                    <a:lumOff val="25000"/>
                  </a:schemeClr>
                </a:solidFill>
                <a:latin typeface="Gungsuh" pitchFamily="18" charset="-127"/>
                <a:ea typeface="Gungsuh" pitchFamily="18" charset="-127"/>
                <a:cs typeface="Times New Roman" pitchFamily="18" charset="0"/>
              </a:rPr>
              <a:t>線</a:t>
            </a:r>
            <a:r>
              <a:rPr lang="en-US" altLang="zh-TW" sz="2000" dirty="0">
                <a:solidFill>
                  <a:schemeClr val="tx1">
                    <a:lumMod val="75000"/>
                    <a:lumOff val="25000"/>
                  </a:schemeClr>
                </a:solidFill>
                <a:latin typeface="Gungsuh" pitchFamily="18" charset="-127"/>
                <a:ea typeface="Gungsuh" pitchFamily="18" charset="-127"/>
                <a:cs typeface="Times New Roman" pitchFamily="18" charset="0"/>
              </a:rPr>
              <a:t>)</a:t>
            </a:r>
            <a:r>
              <a:rPr lang="zh-TW" altLang="en-US" sz="2000" dirty="0">
                <a:solidFill>
                  <a:schemeClr val="tx1">
                    <a:lumMod val="75000"/>
                    <a:lumOff val="25000"/>
                  </a:schemeClr>
                </a:solidFill>
                <a:latin typeface="Gungsuh" pitchFamily="18" charset="-127"/>
                <a:ea typeface="Gungsuh" pitchFamily="18" charset="-127"/>
                <a:cs typeface="Times New Roman" pitchFamily="18" charset="0"/>
              </a:rPr>
              <a:t>，至中彰終點右轉彰南路</a:t>
            </a:r>
            <a:r>
              <a:rPr lang="en-US" altLang="zh-TW" sz="2000" dirty="0">
                <a:solidFill>
                  <a:schemeClr val="tx1">
                    <a:lumMod val="75000"/>
                    <a:lumOff val="25000"/>
                  </a:schemeClr>
                </a:solidFill>
                <a:latin typeface="Gungsuh" pitchFamily="18" charset="-127"/>
                <a:ea typeface="Gungsuh" pitchFamily="18" charset="-127"/>
                <a:cs typeface="Times New Roman" pitchFamily="18" charset="0"/>
              </a:rPr>
              <a:t>(</a:t>
            </a:r>
            <a:r>
              <a:rPr lang="zh-TW" altLang="en-US" sz="2000" dirty="0">
                <a:solidFill>
                  <a:schemeClr val="tx1">
                    <a:lumMod val="75000"/>
                    <a:lumOff val="25000"/>
                  </a:schemeClr>
                </a:solidFill>
                <a:latin typeface="Gungsuh" pitchFamily="18" charset="-127"/>
                <a:ea typeface="Gungsuh" pitchFamily="18" charset="-127"/>
                <a:cs typeface="Times New Roman" pitchFamily="18" charset="0"/>
              </a:rPr>
              <a:t>台</a:t>
            </a:r>
            <a:r>
              <a:rPr lang="en-US" altLang="zh-TW" sz="2000" dirty="0">
                <a:solidFill>
                  <a:schemeClr val="tx1">
                    <a:lumMod val="75000"/>
                    <a:lumOff val="25000"/>
                  </a:schemeClr>
                </a:solidFill>
                <a:latin typeface="Gungsuh" pitchFamily="18" charset="-127"/>
                <a:ea typeface="Gungsuh" pitchFamily="18" charset="-127"/>
                <a:cs typeface="Times New Roman" pitchFamily="18" charset="0"/>
              </a:rPr>
              <a:t>14</a:t>
            </a:r>
            <a:r>
              <a:rPr lang="zh-TW" altLang="en-US" sz="2000" dirty="0">
                <a:solidFill>
                  <a:schemeClr val="tx1">
                    <a:lumMod val="75000"/>
                    <a:lumOff val="25000"/>
                  </a:schemeClr>
                </a:solidFill>
                <a:latin typeface="Gungsuh" pitchFamily="18" charset="-127"/>
                <a:ea typeface="Gungsuh" pitchFamily="18" charset="-127"/>
                <a:cs typeface="Times New Roman" pitchFamily="18" charset="0"/>
              </a:rPr>
              <a:t>線</a:t>
            </a:r>
            <a:r>
              <a:rPr lang="en-US" altLang="zh-TW" sz="2000" dirty="0">
                <a:solidFill>
                  <a:schemeClr val="tx1">
                    <a:lumMod val="75000"/>
                    <a:lumOff val="25000"/>
                  </a:schemeClr>
                </a:solidFill>
                <a:latin typeface="Gungsuh" pitchFamily="18" charset="-127"/>
                <a:ea typeface="Gungsuh" pitchFamily="18" charset="-127"/>
                <a:cs typeface="Times New Roman" pitchFamily="18" charset="0"/>
              </a:rPr>
              <a:t>)</a:t>
            </a:r>
            <a:r>
              <a:rPr lang="zh-TW" altLang="en-US" sz="2000" dirty="0">
                <a:solidFill>
                  <a:schemeClr val="tx1">
                    <a:lumMod val="75000"/>
                    <a:lumOff val="25000"/>
                  </a:schemeClr>
                </a:solidFill>
                <a:latin typeface="Gungsuh" pitchFamily="18" charset="-127"/>
                <a:ea typeface="Gungsuh" pitchFamily="18" charset="-127"/>
                <a:cs typeface="Times New Roman" pitchFamily="18" charset="0"/>
              </a:rPr>
              <a:t>，至中山路左轉，經台化工廠，左轉進德路，即可抵達。</a:t>
            </a:r>
            <a:endParaRPr lang="zh-TW" altLang="en-US" sz="2000" dirty="0">
              <a:solidFill>
                <a:schemeClr val="tx1">
                  <a:lumMod val="75000"/>
                  <a:lumOff val="25000"/>
                </a:schemeClr>
              </a:solidFill>
              <a:latin typeface="Gungsuh" pitchFamily="18" charset="-127"/>
              <a:ea typeface="Gungsuh" pitchFamily="18" charset="-127"/>
            </a:endParaRPr>
          </a:p>
          <a:p>
            <a:pPr eaLnBrk="0" hangingPunct="0">
              <a:spcBef>
                <a:spcPts val="1200"/>
              </a:spcBef>
              <a:tabLst>
                <a:tab pos="457200" algn="l"/>
              </a:tabLst>
              <a:defRPr/>
            </a:pPr>
            <a:r>
              <a:rPr lang="zh-TW" altLang="en-US" sz="2000" b="1" dirty="0">
                <a:solidFill>
                  <a:schemeClr val="tx1">
                    <a:lumMod val="75000"/>
                    <a:lumOff val="25000"/>
                  </a:schemeClr>
                </a:solidFill>
                <a:latin typeface="Gungsuh" pitchFamily="18" charset="-127"/>
                <a:ea typeface="Gungsuh" pitchFamily="18" charset="-127"/>
                <a:cs typeface="Times New Roman" pitchFamily="18" charset="0"/>
              </a:rPr>
              <a:t>高鐵： </a:t>
            </a:r>
            <a:r>
              <a:rPr lang="zh-TW" altLang="en-US" sz="2000" dirty="0">
                <a:solidFill>
                  <a:schemeClr val="tx1">
                    <a:lumMod val="75000"/>
                    <a:lumOff val="25000"/>
                  </a:schemeClr>
                </a:solidFill>
                <a:latin typeface="Gungsuh" pitchFamily="18" charset="-127"/>
                <a:ea typeface="Gungsuh" pitchFamily="18" charset="-127"/>
                <a:cs typeface="Times New Roman" pitchFamily="18" charset="0"/>
              </a:rPr>
              <a:t/>
            </a:r>
            <a:br>
              <a:rPr lang="zh-TW" altLang="en-US" sz="2000" dirty="0">
                <a:solidFill>
                  <a:schemeClr val="tx1">
                    <a:lumMod val="75000"/>
                    <a:lumOff val="25000"/>
                  </a:schemeClr>
                </a:solidFill>
                <a:latin typeface="Gungsuh" pitchFamily="18" charset="-127"/>
                <a:ea typeface="Gungsuh" pitchFamily="18" charset="-127"/>
                <a:cs typeface="Times New Roman" pitchFamily="18" charset="0"/>
              </a:rPr>
            </a:br>
            <a:r>
              <a:rPr lang="zh-TW" altLang="en-US" sz="2000" dirty="0">
                <a:solidFill>
                  <a:schemeClr val="tx1">
                    <a:lumMod val="75000"/>
                    <a:lumOff val="25000"/>
                  </a:schemeClr>
                </a:solidFill>
                <a:latin typeface="Gungsuh" pitchFamily="18" charset="-127"/>
                <a:ea typeface="Gungsuh" pitchFamily="18" charset="-127"/>
                <a:cs typeface="Times New Roman" pitchFamily="18" charset="0"/>
              </a:rPr>
              <a:t>臺灣高鐵台中站下車，轉搭「台中客運」</a:t>
            </a:r>
            <a:r>
              <a:rPr lang="en-US" altLang="zh-TW" sz="2000" dirty="0">
                <a:solidFill>
                  <a:schemeClr val="tx1">
                    <a:lumMod val="75000"/>
                    <a:lumOff val="25000"/>
                  </a:schemeClr>
                </a:solidFill>
                <a:latin typeface="Gungsuh" pitchFamily="18" charset="-127"/>
                <a:ea typeface="Gungsuh" pitchFamily="18" charset="-127"/>
                <a:cs typeface="Times New Roman" pitchFamily="18" charset="0"/>
              </a:rPr>
              <a:t>102(</a:t>
            </a:r>
            <a:r>
              <a:rPr lang="zh-TW" altLang="en-US" sz="2000" dirty="0">
                <a:solidFill>
                  <a:schemeClr val="tx1">
                    <a:lumMod val="75000"/>
                    <a:lumOff val="25000"/>
                  </a:schemeClr>
                </a:solidFill>
                <a:latin typeface="Gungsuh" pitchFamily="18" charset="-127"/>
                <a:ea typeface="Gungsuh" pitchFamily="18" charset="-127"/>
                <a:cs typeface="Times New Roman" pitchFamily="18" charset="0"/>
              </a:rPr>
              <a:t>白</a:t>
            </a:r>
            <a:r>
              <a:rPr lang="en-US" altLang="zh-TW" sz="2000" dirty="0">
                <a:solidFill>
                  <a:schemeClr val="tx1">
                    <a:lumMod val="75000"/>
                    <a:lumOff val="25000"/>
                  </a:schemeClr>
                </a:solidFill>
                <a:latin typeface="Gungsuh" pitchFamily="18" charset="-127"/>
                <a:ea typeface="Gungsuh" pitchFamily="18" charset="-127"/>
                <a:cs typeface="Times New Roman" pitchFamily="18" charset="0"/>
              </a:rPr>
              <a:t>)</a:t>
            </a:r>
            <a:r>
              <a:rPr lang="zh-TW" altLang="en-US" sz="2000" dirty="0">
                <a:solidFill>
                  <a:schemeClr val="tx1">
                    <a:lumMod val="75000"/>
                    <a:lumOff val="25000"/>
                  </a:schemeClr>
                </a:solidFill>
                <a:latin typeface="Gungsuh" pitchFamily="18" charset="-127"/>
                <a:ea typeface="Gungsuh" pitchFamily="18" charset="-127"/>
                <a:cs typeface="Times New Roman" pitchFamily="18" charset="0"/>
              </a:rPr>
              <a:t>路線、</a:t>
            </a:r>
            <a:r>
              <a:rPr lang="en-US" altLang="zh-TW" sz="2000" dirty="0">
                <a:solidFill>
                  <a:schemeClr val="tx1">
                    <a:lumMod val="75000"/>
                    <a:lumOff val="25000"/>
                  </a:schemeClr>
                </a:solidFill>
                <a:latin typeface="Gungsuh" pitchFamily="18" charset="-127"/>
                <a:ea typeface="Gungsuh" pitchFamily="18" charset="-127"/>
                <a:cs typeface="Times New Roman" pitchFamily="18" charset="0"/>
              </a:rPr>
              <a:t>101</a:t>
            </a:r>
            <a:r>
              <a:rPr lang="zh-TW" altLang="en-US" sz="2000" dirty="0">
                <a:solidFill>
                  <a:schemeClr val="tx1">
                    <a:lumMod val="75000"/>
                    <a:lumOff val="25000"/>
                  </a:schemeClr>
                </a:solidFill>
                <a:latin typeface="Gungsuh" pitchFamily="18" charset="-127"/>
                <a:ea typeface="Gungsuh" pitchFamily="18" charset="-127"/>
                <a:cs typeface="Times New Roman" pitchFamily="18" charset="0"/>
              </a:rPr>
              <a:t>路線，「彰化客運」台中</a:t>
            </a:r>
            <a:r>
              <a:rPr lang="en-US" altLang="zh-TW" sz="2000" dirty="0">
                <a:solidFill>
                  <a:schemeClr val="tx1">
                    <a:lumMod val="75000"/>
                    <a:lumOff val="25000"/>
                  </a:schemeClr>
                </a:solidFill>
                <a:latin typeface="Gungsuh" pitchFamily="18" charset="-127"/>
                <a:ea typeface="Gungsuh" pitchFamily="18" charset="-127"/>
                <a:cs typeface="Times New Roman" pitchFamily="18" charset="0"/>
              </a:rPr>
              <a:t>-</a:t>
            </a:r>
            <a:r>
              <a:rPr lang="zh-TW" altLang="en-US" sz="2000" dirty="0">
                <a:solidFill>
                  <a:schemeClr val="tx1">
                    <a:lumMod val="75000"/>
                    <a:lumOff val="25000"/>
                  </a:schemeClr>
                </a:solidFill>
                <a:latin typeface="Gungsuh" pitchFamily="18" charset="-127"/>
                <a:ea typeface="Gungsuh" pitchFamily="18" charset="-127"/>
                <a:cs typeface="Times New Roman" pitchFamily="18" charset="0"/>
              </a:rPr>
              <a:t>鹿港路線，「員林客運」台中</a:t>
            </a:r>
            <a:r>
              <a:rPr lang="en-US" altLang="zh-TW" sz="2000" dirty="0">
                <a:solidFill>
                  <a:schemeClr val="tx1">
                    <a:lumMod val="75000"/>
                    <a:lumOff val="25000"/>
                  </a:schemeClr>
                </a:solidFill>
                <a:latin typeface="Gungsuh" pitchFamily="18" charset="-127"/>
                <a:ea typeface="Gungsuh" pitchFamily="18" charset="-127"/>
                <a:cs typeface="Times New Roman" pitchFamily="18" charset="0"/>
              </a:rPr>
              <a:t>-</a:t>
            </a:r>
            <a:r>
              <a:rPr lang="zh-TW" altLang="en-US" sz="2000" dirty="0">
                <a:solidFill>
                  <a:schemeClr val="tx1">
                    <a:lumMod val="75000"/>
                    <a:lumOff val="25000"/>
                  </a:schemeClr>
                </a:solidFill>
                <a:latin typeface="Gungsuh" pitchFamily="18" charset="-127"/>
                <a:ea typeface="Gungsuh" pitchFamily="18" charset="-127"/>
                <a:cs typeface="Times New Roman" pitchFamily="18" charset="0"/>
              </a:rPr>
              <a:t>西港路線、台中</a:t>
            </a:r>
            <a:r>
              <a:rPr lang="en-US" altLang="zh-TW" sz="2000" dirty="0">
                <a:solidFill>
                  <a:schemeClr val="tx1">
                    <a:lumMod val="75000"/>
                    <a:lumOff val="25000"/>
                  </a:schemeClr>
                </a:solidFill>
                <a:latin typeface="Gungsuh" pitchFamily="18" charset="-127"/>
                <a:ea typeface="Gungsuh" pitchFamily="18" charset="-127"/>
                <a:cs typeface="Times New Roman" pitchFamily="18" charset="0"/>
              </a:rPr>
              <a:t>-</a:t>
            </a:r>
            <a:r>
              <a:rPr lang="zh-TW" altLang="en-US" sz="2000" dirty="0">
                <a:solidFill>
                  <a:schemeClr val="tx1">
                    <a:lumMod val="75000"/>
                    <a:lumOff val="25000"/>
                  </a:schemeClr>
                </a:solidFill>
                <a:latin typeface="Gungsuh" pitchFamily="18" charset="-127"/>
                <a:ea typeface="Gungsuh" pitchFamily="18" charset="-127"/>
                <a:cs typeface="Times New Roman" pitchFamily="18" charset="0"/>
              </a:rPr>
              <a:t>西螺路線，於彰化師範大學下車，步行約五分鐘。</a:t>
            </a:r>
            <a:endParaRPr lang="zh-TW" altLang="en-US" sz="2000" dirty="0">
              <a:solidFill>
                <a:schemeClr val="tx1">
                  <a:lumMod val="75000"/>
                  <a:lumOff val="25000"/>
                </a:schemeClr>
              </a:solidFill>
              <a:latin typeface="Gungsuh" pitchFamily="18" charset="-127"/>
              <a:ea typeface="Gungsuh" pitchFamily="18" charset="-127"/>
            </a:endParaRPr>
          </a:p>
          <a:p>
            <a:pPr eaLnBrk="0" hangingPunct="0">
              <a:tabLst>
                <a:tab pos="457200" algn="l"/>
              </a:tabLst>
              <a:defRPr/>
            </a:pPr>
            <a:endParaRPr lang="zh-TW" altLang="en-US" sz="2000" dirty="0">
              <a:ea typeface="新細明體" pitchFamily="18" charset="-120"/>
            </a:endParaRPr>
          </a:p>
        </p:txBody>
      </p:sp>
      <p:sp>
        <p:nvSpPr>
          <p:cNvPr id="49156" name="Rectangle 4"/>
          <p:cNvSpPr>
            <a:spLocks noChangeArrowheads="1"/>
          </p:cNvSpPr>
          <p:nvPr/>
        </p:nvSpPr>
        <p:spPr bwMode="auto">
          <a:xfrm>
            <a:off x="304800" y="457200"/>
            <a:ext cx="9144000" cy="457200"/>
          </a:xfrm>
          <a:prstGeom prst="rect">
            <a:avLst/>
          </a:prstGeom>
          <a:noFill/>
          <a:ln w="9525">
            <a:noFill/>
            <a:miter lim="800000"/>
            <a:headEnd/>
            <a:tailEnd/>
          </a:ln>
          <a:effectLst/>
        </p:spPr>
        <p:txBody>
          <a:bodyPr wrap="none" anchor="ctr">
            <a:spAutoFit/>
          </a:bodyPr>
          <a:lstStyle/>
          <a:p>
            <a:endParaRPr lang="zh-TW" altLang="en-US"/>
          </a:p>
        </p:txBody>
      </p:sp>
      <p:sp>
        <p:nvSpPr>
          <p:cNvPr id="49157" name="Rectangle 5"/>
          <p:cNvSpPr>
            <a:spLocks noChangeArrowheads="1"/>
          </p:cNvSpPr>
          <p:nvPr/>
        </p:nvSpPr>
        <p:spPr bwMode="auto">
          <a:xfrm>
            <a:off x="304800" y="4314825"/>
            <a:ext cx="9144000" cy="0"/>
          </a:xfrm>
          <a:prstGeom prst="rect">
            <a:avLst/>
          </a:prstGeom>
          <a:noFill/>
          <a:ln w="9525">
            <a:noFill/>
            <a:miter lim="800000"/>
            <a:headEnd/>
            <a:tailEnd/>
          </a:ln>
          <a:effectLst/>
        </p:spPr>
        <p:txBody>
          <a:bodyPr wrap="none" anchor="ctr">
            <a:spAutoFit/>
          </a:bodyPr>
          <a:lstStyle/>
          <a:p>
            <a:pPr eaLnBrk="0" hangingPunct="0"/>
            <a:r>
              <a:rPr lang="en-US" altLang="zh-TW" sz="1600" b="1" u="sng">
                <a:cs typeface="Times New Roman" pitchFamily="18" charset="0"/>
              </a:rPr>
              <a:t/>
            </a:r>
            <a:br>
              <a:rPr lang="en-US" altLang="zh-TW" sz="1600" b="1" u="sng">
                <a:cs typeface="Times New Roman" pitchFamily="18" charset="0"/>
              </a:rPr>
            </a:br>
            <a:endParaRPr lang="en-US" altLang="zh-TW" sz="1100"/>
          </a:p>
          <a:p>
            <a:pPr eaLnBrk="0" hangingPunct="0"/>
            <a:endParaRPr lang="en-US" altLang="zh-TW"/>
          </a:p>
        </p:txBody>
      </p:sp>
      <p:sp>
        <p:nvSpPr>
          <p:cNvPr id="7" name="矩形 6"/>
          <p:cNvSpPr/>
          <p:nvPr/>
        </p:nvSpPr>
        <p:spPr>
          <a:xfrm>
            <a:off x="7451725" y="334963"/>
            <a:ext cx="827088" cy="862012"/>
          </a:xfrm>
          <a:prstGeom prst="rect">
            <a:avLst/>
          </a:prstGeom>
        </p:spPr>
        <p:txBody>
          <a:bodyPr wrap="none">
            <a:spAutoFit/>
          </a:bodyPr>
          <a:lstStyle/>
          <a:p>
            <a:pPr>
              <a:defRPr/>
            </a:pPr>
            <a:r>
              <a:rPr lang="zh-TW" altLang="en-US" sz="5000" dirty="0">
                <a:solidFill>
                  <a:schemeClr val="tx1">
                    <a:lumMod val="75000"/>
                    <a:lumOff val="25000"/>
                  </a:schemeClr>
                </a:solidFill>
                <a:latin typeface="Gungsuh" pitchFamily="18" charset="-127"/>
                <a:ea typeface="Gungsuh" pitchFamily="18" charset="-127"/>
              </a:rPr>
              <a:t>行</a:t>
            </a:r>
            <a:endParaRPr lang="zh-TW" altLang="zh-TW" sz="5000" dirty="0">
              <a:solidFill>
                <a:schemeClr val="tx1">
                  <a:lumMod val="75000"/>
                  <a:lumOff val="25000"/>
                </a:schemeClr>
              </a:solidFill>
              <a:latin typeface="Gungsuh" pitchFamily="18" charset="-127"/>
              <a:ea typeface="Gungsuh" pitchFamily="18" charset="-127"/>
            </a:endParaRPr>
          </a:p>
        </p:txBody>
      </p:sp>
      <p:pic>
        <p:nvPicPr>
          <p:cNvPr id="8" name="圖片 7"/>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r="50000"/>
          <a:stretch/>
        </p:blipFill>
        <p:spPr>
          <a:xfrm>
            <a:off x="6588224" y="11266"/>
            <a:ext cx="885147" cy="1327180"/>
          </a:xfrm>
          <a:prstGeom prst="rect">
            <a:avLst/>
          </a:prstGeom>
          <a:solidFill>
            <a:schemeClr val="accent2"/>
          </a:solidFill>
        </p:spPr>
      </p:pic>
      <p:pic>
        <p:nvPicPr>
          <p:cNvPr id="9" name="圖片 8"/>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l="50000"/>
          <a:stretch/>
        </p:blipFill>
        <p:spPr>
          <a:xfrm>
            <a:off x="8244408" y="42193"/>
            <a:ext cx="835394" cy="1298575"/>
          </a:xfrm>
          <a:prstGeom prst="rect">
            <a:avLst/>
          </a:prstGeom>
          <a:solidFill>
            <a:schemeClr val="accent2"/>
          </a:solidFill>
        </p:spPr>
      </p:pic>
      <p:sp>
        <p:nvSpPr>
          <p:cNvPr id="10" name="橢圓 9"/>
          <p:cNvSpPr/>
          <p:nvPr/>
        </p:nvSpPr>
        <p:spPr>
          <a:xfrm>
            <a:off x="395288" y="1196975"/>
            <a:ext cx="144462" cy="173038"/>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橢圓 10"/>
          <p:cNvSpPr/>
          <p:nvPr/>
        </p:nvSpPr>
        <p:spPr>
          <a:xfrm>
            <a:off x="395288" y="2565400"/>
            <a:ext cx="144462" cy="17145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橢圓 11"/>
          <p:cNvSpPr/>
          <p:nvPr/>
        </p:nvSpPr>
        <p:spPr>
          <a:xfrm>
            <a:off x="395288" y="4264025"/>
            <a:ext cx="144462" cy="173038"/>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橢圓 12"/>
          <p:cNvSpPr/>
          <p:nvPr/>
        </p:nvSpPr>
        <p:spPr>
          <a:xfrm>
            <a:off x="395288" y="5632450"/>
            <a:ext cx="144462" cy="173038"/>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圖片 4" descr="描述: 03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95375" y="2060575"/>
            <a:ext cx="6481763" cy="4176713"/>
          </a:xfrm>
          <a:prstGeom prst="rect">
            <a:avLst/>
          </a:prstGeom>
          <a:noFill/>
          <a:ln w="9525">
            <a:noFill/>
            <a:miter lim="800000"/>
            <a:headEnd/>
            <a:tailEnd/>
          </a:ln>
        </p:spPr>
      </p:pic>
      <p:sp>
        <p:nvSpPr>
          <p:cNvPr id="3" name="矩形 2"/>
          <p:cNvSpPr/>
          <p:nvPr/>
        </p:nvSpPr>
        <p:spPr>
          <a:xfrm>
            <a:off x="1128713" y="1484313"/>
            <a:ext cx="2211387" cy="400050"/>
          </a:xfrm>
          <a:prstGeom prst="rect">
            <a:avLst/>
          </a:prstGeom>
        </p:spPr>
        <p:txBody>
          <a:bodyPr wrap="none">
            <a:spAutoFit/>
          </a:bodyPr>
          <a:lstStyle/>
          <a:p>
            <a:pPr eaLnBrk="0" hangingPunct="0">
              <a:tabLst>
                <a:tab pos="457200" algn="l"/>
              </a:tabLst>
              <a:defRPr/>
            </a:pPr>
            <a:r>
              <a:rPr lang="zh-TW" altLang="en-US" sz="2000" dirty="0">
                <a:solidFill>
                  <a:schemeClr val="tx1">
                    <a:lumMod val="75000"/>
                    <a:lumOff val="25000"/>
                  </a:schemeClr>
                </a:solidFill>
                <a:latin typeface="Gungsuh" pitchFamily="18" charset="-127"/>
                <a:ea typeface="Gungsuh" pitchFamily="18" charset="-127"/>
                <a:cs typeface="Times New Roman" pitchFamily="18" charset="0"/>
              </a:rPr>
              <a:t>前往八卦山壘球</a:t>
            </a:r>
            <a:r>
              <a:rPr lang="zh-TW" altLang="en-US" dirty="0">
                <a:solidFill>
                  <a:schemeClr val="tx1">
                    <a:lumMod val="75000"/>
                    <a:lumOff val="25000"/>
                  </a:schemeClr>
                </a:solidFill>
                <a:latin typeface="Gungsuh" pitchFamily="18" charset="-127"/>
                <a:ea typeface="Gungsuh" pitchFamily="18" charset="-127"/>
                <a:cs typeface="Times New Roman" pitchFamily="18" charset="0"/>
              </a:rPr>
              <a:t>場</a:t>
            </a:r>
            <a:endParaRPr lang="zh-TW" altLang="en-US" dirty="0">
              <a:solidFill>
                <a:schemeClr val="tx1">
                  <a:lumMod val="75000"/>
                  <a:lumOff val="25000"/>
                </a:schemeClr>
              </a:solidFill>
              <a:latin typeface="Gungsuh" pitchFamily="18" charset="-127"/>
              <a:ea typeface="Gungsuh" pitchFamily="18" charset="-127"/>
            </a:endParaRPr>
          </a:p>
        </p:txBody>
      </p:sp>
      <p:sp>
        <p:nvSpPr>
          <p:cNvPr id="6" name="矩形 5"/>
          <p:cNvSpPr/>
          <p:nvPr/>
        </p:nvSpPr>
        <p:spPr>
          <a:xfrm>
            <a:off x="7451725" y="334963"/>
            <a:ext cx="827088" cy="862012"/>
          </a:xfrm>
          <a:prstGeom prst="rect">
            <a:avLst/>
          </a:prstGeom>
          <a:noFill/>
          <a:ln>
            <a:noFill/>
          </a:ln>
        </p:spPr>
        <p:txBody>
          <a:bodyPr wrap="none">
            <a:spAutoFit/>
          </a:bodyPr>
          <a:lstStyle/>
          <a:p>
            <a:pPr>
              <a:defRPr/>
            </a:pPr>
            <a:r>
              <a:rPr lang="zh-TW" altLang="en-US" sz="5000" dirty="0">
                <a:solidFill>
                  <a:schemeClr val="tx2">
                    <a:lumMod val="50000"/>
                  </a:schemeClr>
                </a:solidFill>
                <a:latin typeface="Gungsuh" pitchFamily="18" charset="-127"/>
                <a:ea typeface="Gungsuh" pitchFamily="18" charset="-127"/>
              </a:rPr>
              <a:t>行</a:t>
            </a:r>
            <a:endParaRPr lang="zh-TW" altLang="zh-TW" sz="5000" dirty="0">
              <a:solidFill>
                <a:schemeClr val="tx2">
                  <a:lumMod val="50000"/>
                </a:schemeClr>
              </a:solidFill>
              <a:latin typeface="Gungsuh" pitchFamily="18" charset="-127"/>
              <a:ea typeface="Gungsuh" pitchFamily="18" charset="-127"/>
            </a:endParaRPr>
          </a:p>
        </p:txBody>
      </p:sp>
      <p:pic>
        <p:nvPicPr>
          <p:cNvPr id="7" name="圖片 6"/>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r="50000"/>
          <a:stretch/>
        </p:blipFill>
        <p:spPr>
          <a:xfrm>
            <a:off x="6588224" y="11266"/>
            <a:ext cx="885147" cy="1327180"/>
          </a:xfrm>
          <a:prstGeom prst="rect">
            <a:avLst/>
          </a:prstGeom>
          <a:solidFill>
            <a:schemeClr val="tx2">
              <a:lumMod val="50000"/>
            </a:schemeClr>
          </a:solidFill>
          <a:ln>
            <a:noFill/>
          </a:ln>
        </p:spPr>
      </p:pic>
      <p:pic>
        <p:nvPicPr>
          <p:cNvPr id="8" name="圖片 7"/>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rcRect l="50000"/>
          <a:stretch/>
        </p:blipFill>
        <p:spPr>
          <a:xfrm>
            <a:off x="8244408" y="42193"/>
            <a:ext cx="835394" cy="1298575"/>
          </a:xfrm>
          <a:prstGeom prst="rect">
            <a:avLst/>
          </a:prstGeom>
          <a:solidFill>
            <a:schemeClr val="tx2">
              <a:lumMod val="50000"/>
            </a:schemeClr>
          </a:solidFill>
          <a:ln>
            <a:noFill/>
          </a:ln>
        </p:spPr>
      </p:pic>
      <p:sp>
        <p:nvSpPr>
          <p:cNvPr id="9" name="橢圓 8"/>
          <p:cNvSpPr/>
          <p:nvPr/>
        </p:nvSpPr>
        <p:spPr>
          <a:xfrm>
            <a:off x="971550" y="1600200"/>
            <a:ext cx="144463" cy="173038"/>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2">
                  <a:lumMod val="50000"/>
                </a:schemeClr>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8" descr="http://pic2.cxtuku.com/00/04/61/b785e4ddd2d1.jpg"/>
          <p:cNvPicPr>
            <a:picLocks noChangeAspect="1" noChangeArrowheads="1"/>
          </p:cNvPicPr>
          <p:nvPr/>
        </p:nvPicPr>
        <p:blipFill>
          <a:blip r:embed="rId2" cstate="print"/>
          <a:srcRect l="16048" t="72285" r="14127" b="19595"/>
          <a:stretch>
            <a:fillRect/>
          </a:stretch>
        </p:blipFill>
        <p:spPr bwMode="auto">
          <a:xfrm rot="-188979">
            <a:off x="2360613" y="3994150"/>
            <a:ext cx="4371975" cy="487363"/>
          </a:xfrm>
          <a:prstGeom prst="rect">
            <a:avLst/>
          </a:prstGeom>
          <a:noFill/>
          <a:ln w="9525">
            <a:noFill/>
            <a:miter lim="800000"/>
            <a:headEnd/>
            <a:tailEnd/>
          </a:ln>
        </p:spPr>
      </p:pic>
      <p:pic>
        <p:nvPicPr>
          <p:cNvPr id="4" name="圖片 3"/>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2123728" y="2481337"/>
            <a:ext cx="2142490" cy="1606213"/>
          </a:xfrm>
          <a:prstGeom prst="rect">
            <a:avLst/>
          </a:prstGeom>
          <a:solidFill>
            <a:schemeClr val="tx1">
              <a:lumMod val="75000"/>
              <a:lumOff val="25000"/>
            </a:schemeClr>
          </a:solidFill>
        </p:spPr>
      </p:pic>
      <p:sp>
        <p:nvSpPr>
          <p:cNvPr id="5" name="文字方塊 4"/>
          <p:cNvSpPr txBox="1"/>
          <p:nvPr/>
        </p:nvSpPr>
        <p:spPr>
          <a:xfrm>
            <a:off x="3992563" y="3132138"/>
            <a:ext cx="2749550" cy="862012"/>
          </a:xfrm>
          <a:prstGeom prst="rect">
            <a:avLst/>
          </a:prstGeom>
          <a:noFill/>
        </p:spPr>
        <p:txBody>
          <a:bodyPr wrap="none">
            <a:spAutoFit/>
          </a:bodyPr>
          <a:lstStyle/>
          <a:p>
            <a:pPr>
              <a:defRPr/>
            </a:pPr>
            <a:r>
              <a:rPr lang="zh-TW" altLang="en-US" sz="5000" dirty="0">
                <a:solidFill>
                  <a:schemeClr val="tx1">
                    <a:lumMod val="65000"/>
                    <a:lumOff val="35000"/>
                  </a:schemeClr>
                </a:solidFill>
                <a:latin typeface="Gungsuh" pitchFamily="18" charset="-127"/>
                <a:ea typeface="Gungsuh" pitchFamily="18" charset="-127"/>
              </a:rPr>
              <a:t>臨時動議</a:t>
            </a:r>
          </a:p>
        </p:txBody>
      </p:sp>
      <p:grpSp>
        <p:nvGrpSpPr>
          <p:cNvPr id="51205" name="群組 5"/>
          <p:cNvGrpSpPr>
            <a:grpSpLocks/>
          </p:cNvGrpSpPr>
          <p:nvPr/>
        </p:nvGrpSpPr>
        <p:grpSpPr bwMode="auto">
          <a:xfrm>
            <a:off x="6372225" y="2625725"/>
            <a:ext cx="785813" cy="725488"/>
            <a:chOff x="6594002" y="2475008"/>
            <a:chExt cx="786310" cy="726541"/>
          </a:xfrm>
        </p:grpSpPr>
        <p:pic>
          <p:nvPicPr>
            <p:cNvPr id="7" name="圖片 6"/>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8" name="橢圓 7"/>
            <p:cNvSpPr/>
            <p:nvPr/>
          </p:nvSpPr>
          <p:spPr>
            <a:xfrm>
              <a:off x="6932354" y="2475008"/>
              <a:ext cx="73071" cy="71542"/>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橢圓 8"/>
            <p:cNvSpPr/>
            <p:nvPr/>
          </p:nvSpPr>
          <p:spPr>
            <a:xfrm>
              <a:off x="7146801" y="2565627"/>
              <a:ext cx="71483" cy="71541"/>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0" name="橢圓 9"/>
            <p:cNvSpPr/>
            <p:nvPr/>
          </p:nvSpPr>
          <p:spPr>
            <a:xfrm>
              <a:off x="7308829" y="2780250"/>
              <a:ext cx="71483" cy="73131"/>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11" name="矩形 10"/>
          <p:cNvSpPr/>
          <p:nvPr/>
        </p:nvSpPr>
        <p:spPr>
          <a:xfrm>
            <a:off x="4249738" y="6254750"/>
            <a:ext cx="4940300" cy="630238"/>
          </a:xfrm>
          <a:prstGeom prst="rect">
            <a:avLst/>
          </a:prstGeom>
        </p:spPr>
        <p:txBody>
          <a:bodyPr wrap="none">
            <a:spAutoFit/>
          </a:bodyPr>
          <a:lstStyle/>
          <a:p>
            <a:pPr>
              <a:defRPr/>
            </a:pPr>
            <a:r>
              <a:rPr lang="en-US" altLang="zh-TW" sz="3500" b="1" dirty="0">
                <a:solidFill>
                  <a:schemeClr val="bg1">
                    <a:lumMod val="75000"/>
                  </a:schemeClr>
                </a:solidFill>
                <a:latin typeface="Niagara Engraved" pitchFamily="82" charset="0"/>
              </a:rPr>
              <a:t>Middle Business Administration Cup  at  NCUE</a:t>
            </a:r>
            <a:endParaRPr lang="zh-TW" altLang="en-US" sz="3500" b="1" dirty="0">
              <a:solidFill>
                <a:schemeClr val="bg1">
                  <a:lumMod val="75000"/>
                </a:schemeClr>
              </a:solidFill>
              <a:latin typeface="Niagara Engraved" pitchFamily="82"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8" descr="http://pic2.cxtuku.com/00/04/61/b785e4ddd2d1.jpg"/>
          <p:cNvPicPr>
            <a:picLocks noChangeAspect="1" noChangeArrowheads="1"/>
          </p:cNvPicPr>
          <p:nvPr/>
        </p:nvPicPr>
        <p:blipFill>
          <a:blip r:embed="rId2" cstate="print"/>
          <a:srcRect l="16048" t="72285" r="14127" b="19595"/>
          <a:stretch>
            <a:fillRect/>
          </a:stretch>
        </p:blipFill>
        <p:spPr bwMode="auto">
          <a:xfrm rot="-188979">
            <a:off x="2360613" y="4005263"/>
            <a:ext cx="4371975" cy="487362"/>
          </a:xfrm>
          <a:prstGeom prst="rect">
            <a:avLst/>
          </a:prstGeom>
          <a:noFill/>
          <a:ln w="9525">
            <a:noFill/>
            <a:miter lim="800000"/>
            <a:headEnd/>
            <a:tailEnd/>
          </a:ln>
        </p:spPr>
      </p:pic>
      <p:pic>
        <p:nvPicPr>
          <p:cNvPr id="5" name="圖片 4"/>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2123728" y="2492896"/>
            <a:ext cx="2142490" cy="1606213"/>
          </a:xfrm>
          <a:prstGeom prst="rect">
            <a:avLst/>
          </a:prstGeom>
          <a:solidFill>
            <a:schemeClr val="tx1">
              <a:lumMod val="75000"/>
              <a:lumOff val="25000"/>
            </a:schemeClr>
          </a:solidFill>
        </p:spPr>
      </p:pic>
      <p:sp>
        <p:nvSpPr>
          <p:cNvPr id="6" name="文字方塊 5"/>
          <p:cNvSpPr txBox="1"/>
          <p:nvPr/>
        </p:nvSpPr>
        <p:spPr>
          <a:xfrm>
            <a:off x="3992563" y="3143250"/>
            <a:ext cx="2732087" cy="862013"/>
          </a:xfrm>
          <a:prstGeom prst="rect">
            <a:avLst/>
          </a:prstGeom>
          <a:noFill/>
        </p:spPr>
        <p:txBody>
          <a:bodyPr wrap="none">
            <a:spAutoFit/>
          </a:bodyPr>
          <a:lstStyle/>
          <a:p>
            <a:pPr>
              <a:defRPr/>
            </a:pPr>
            <a:r>
              <a:rPr lang="zh-TW" altLang="en-US" sz="5000" dirty="0">
                <a:solidFill>
                  <a:schemeClr val="tx1">
                    <a:lumMod val="65000"/>
                    <a:lumOff val="35000"/>
                  </a:schemeClr>
                </a:solidFill>
                <a:latin typeface="Gungsuh" pitchFamily="18" charset="-127"/>
                <a:ea typeface="Gungsuh" pitchFamily="18" charset="-127"/>
              </a:rPr>
              <a:t>中企</a:t>
            </a:r>
            <a:r>
              <a:rPr lang="en-US" altLang="zh-TW" sz="5000" dirty="0">
                <a:solidFill>
                  <a:schemeClr val="tx1">
                    <a:lumMod val="65000"/>
                    <a:lumOff val="35000"/>
                  </a:schemeClr>
                </a:solidFill>
                <a:latin typeface="Gungsuh" pitchFamily="18" charset="-127"/>
                <a:ea typeface="Gungsuh" pitchFamily="18" charset="-127"/>
              </a:rPr>
              <a:t>Q&amp;A</a:t>
            </a:r>
            <a:endParaRPr lang="zh-TW" altLang="en-US" sz="5000" dirty="0">
              <a:solidFill>
                <a:schemeClr val="tx1">
                  <a:lumMod val="65000"/>
                  <a:lumOff val="35000"/>
                </a:schemeClr>
              </a:solidFill>
              <a:latin typeface="Gungsuh" pitchFamily="18" charset="-127"/>
              <a:ea typeface="Gungsuh" pitchFamily="18" charset="-127"/>
            </a:endParaRPr>
          </a:p>
        </p:txBody>
      </p:sp>
      <p:grpSp>
        <p:nvGrpSpPr>
          <p:cNvPr id="52229" name="群組 6"/>
          <p:cNvGrpSpPr>
            <a:grpSpLocks/>
          </p:cNvGrpSpPr>
          <p:nvPr/>
        </p:nvGrpSpPr>
        <p:grpSpPr bwMode="auto">
          <a:xfrm>
            <a:off x="6372225" y="2636838"/>
            <a:ext cx="785813" cy="727075"/>
            <a:chOff x="6594002" y="2475008"/>
            <a:chExt cx="786310" cy="726541"/>
          </a:xfrm>
        </p:grpSpPr>
        <p:pic>
          <p:nvPicPr>
            <p:cNvPr id="8" name="圖片 7"/>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9" name="橢圓 8"/>
            <p:cNvSpPr/>
            <p:nvPr/>
          </p:nvSpPr>
          <p:spPr>
            <a:xfrm>
              <a:off x="6932354" y="2475008"/>
              <a:ext cx="73071"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橢圓 9"/>
            <p:cNvSpPr/>
            <p:nvPr/>
          </p:nvSpPr>
          <p:spPr>
            <a:xfrm>
              <a:off x="7146801" y="2565429"/>
              <a:ext cx="71483"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1" name="橢圓 10"/>
            <p:cNvSpPr/>
            <p:nvPr/>
          </p:nvSpPr>
          <p:spPr>
            <a:xfrm>
              <a:off x="7308829" y="2781170"/>
              <a:ext cx="71483"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12" name="矩形 11"/>
          <p:cNvSpPr/>
          <p:nvPr/>
        </p:nvSpPr>
        <p:spPr>
          <a:xfrm>
            <a:off x="4249738" y="6265863"/>
            <a:ext cx="4940300" cy="631825"/>
          </a:xfrm>
          <a:prstGeom prst="rect">
            <a:avLst/>
          </a:prstGeom>
        </p:spPr>
        <p:txBody>
          <a:bodyPr wrap="none">
            <a:spAutoFit/>
          </a:bodyPr>
          <a:lstStyle/>
          <a:p>
            <a:pPr>
              <a:defRPr/>
            </a:pPr>
            <a:r>
              <a:rPr lang="en-US" altLang="zh-TW" sz="3500" b="1" dirty="0">
                <a:solidFill>
                  <a:schemeClr val="bg1">
                    <a:lumMod val="75000"/>
                  </a:schemeClr>
                </a:solidFill>
                <a:latin typeface="Niagara Engraved" pitchFamily="82" charset="0"/>
              </a:rPr>
              <a:t>Middle Business Administration Cup  at  NCUE</a:t>
            </a:r>
            <a:endParaRPr lang="zh-TW" altLang="en-US" sz="3500" b="1" dirty="0">
              <a:solidFill>
                <a:schemeClr val="bg1">
                  <a:lumMod val="75000"/>
                </a:schemeClr>
              </a:solidFill>
              <a:latin typeface="Niagara Engraved" pitchFamily="82"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8" descr="http://pic2.cxtuku.com/00/04/61/b785e4ddd2d1.jpg"/>
          <p:cNvPicPr>
            <a:picLocks noChangeAspect="1" noChangeArrowheads="1"/>
          </p:cNvPicPr>
          <p:nvPr/>
        </p:nvPicPr>
        <p:blipFill>
          <a:blip r:embed="rId2" cstate="print"/>
          <a:srcRect l="16048" t="72285" r="14127" b="19595"/>
          <a:stretch>
            <a:fillRect/>
          </a:stretch>
        </p:blipFill>
        <p:spPr bwMode="auto">
          <a:xfrm rot="-188979">
            <a:off x="2360613" y="4005263"/>
            <a:ext cx="4371975" cy="487362"/>
          </a:xfrm>
          <a:prstGeom prst="rect">
            <a:avLst/>
          </a:prstGeom>
          <a:noFill/>
          <a:ln w="9525">
            <a:noFill/>
            <a:miter lim="800000"/>
            <a:headEnd/>
            <a:tailEnd/>
          </a:ln>
        </p:spPr>
      </p:pic>
      <p:pic>
        <p:nvPicPr>
          <p:cNvPr id="4" name="圖片 3"/>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2123728" y="2492896"/>
            <a:ext cx="2142490" cy="1606213"/>
          </a:xfrm>
          <a:prstGeom prst="rect">
            <a:avLst/>
          </a:prstGeom>
          <a:solidFill>
            <a:schemeClr val="tx1">
              <a:lumMod val="75000"/>
              <a:lumOff val="25000"/>
            </a:schemeClr>
          </a:solidFill>
        </p:spPr>
      </p:pic>
      <p:sp>
        <p:nvSpPr>
          <p:cNvPr id="5" name="文字方塊 4"/>
          <p:cNvSpPr txBox="1"/>
          <p:nvPr/>
        </p:nvSpPr>
        <p:spPr>
          <a:xfrm>
            <a:off x="3992563" y="3143250"/>
            <a:ext cx="2749550" cy="862013"/>
          </a:xfrm>
          <a:prstGeom prst="rect">
            <a:avLst/>
          </a:prstGeom>
          <a:noFill/>
        </p:spPr>
        <p:txBody>
          <a:bodyPr wrap="none">
            <a:spAutoFit/>
          </a:bodyPr>
          <a:lstStyle/>
          <a:p>
            <a:pPr>
              <a:defRPr/>
            </a:pPr>
            <a:r>
              <a:rPr lang="zh-TW" altLang="en-US" sz="5000" dirty="0">
                <a:solidFill>
                  <a:schemeClr val="tx1">
                    <a:lumMod val="65000"/>
                    <a:lumOff val="35000"/>
                  </a:schemeClr>
                </a:solidFill>
                <a:latin typeface="Gungsuh" pitchFamily="18" charset="-127"/>
                <a:ea typeface="Gungsuh" pitchFamily="18" charset="-127"/>
              </a:rPr>
              <a:t>二領時間</a:t>
            </a:r>
          </a:p>
        </p:txBody>
      </p:sp>
      <p:grpSp>
        <p:nvGrpSpPr>
          <p:cNvPr id="53253" name="群組 5"/>
          <p:cNvGrpSpPr>
            <a:grpSpLocks/>
          </p:cNvGrpSpPr>
          <p:nvPr/>
        </p:nvGrpSpPr>
        <p:grpSpPr bwMode="auto">
          <a:xfrm>
            <a:off x="6372225" y="2636838"/>
            <a:ext cx="785813" cy="727075"/>
            <a:chOff x="6594002" y="2475008"/>
            <a:chExt cx="786310" cy="726541"/>
          </a:xfrm>
        </p:grpSpPr>
        <p:pic>
          <p:nvPicPr>
            <p:cNvPr id="7" name="圖片 6"/>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8" name="橢圓 7"/>
            <p:cNvSpPr/>
            <p:nvPr/>
          </p:nvSpPr>
          <p:spPr>
            <a:xfrm>
              <a:off x="6932354" y="2475008"/>
              <a:ext cx="73071"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橢圓 8"/>
            <p:cNvSpPr/>
            <p:nvPr/>
          </p:nvSpPr>
          <p:spPr>
            <a:xfrm>
              <a:off x="7146801" y="2565429"/>
              <a:ext cx="71483"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0" name="橢圓 9"/>
            <p:cNvSpPr/>
            <p:nvPr/>
          </p:nvSpPr>
          <p:spPr>
            <a:xfrm>
              <a:off x="7308829" y="2781170"/>
              <a:ext cx="71483"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11" name="矩形 10"/>
          <p:cNvSpPr/>
          <p:nvPr/>
        </p:nvSpPr>
        <p:spPr>
          <a:xfrm>
            <a:off x="4249738" y="6265863"/>
            <a:ext cx="4940300" cy="631825"/>
          </a:xfrm>
          <a:prstGeom prst="rect">
            <a:avLst/>
          </a:prstGeom>
        </p:spPr>
        <p:txBody>
          <a:bodyPr wrap="none">
            <a:spAutoFit/>
          </a:bodyPr>
          <a:lstStyle/>
          <a:p>
            <a:pPr>
              <a:defRPr/>
            </a:pPr>
            <a:r>
              <a:rPr lang="en-US" altLang="zh-TW" sz="3500" b="1" dirty="0">
                <a:solidFill>
                  <a:schemeClr val="bg1">
                    <a:lumMod val="75000"/>
                  </a:schemeClr>
                </a:solidFill>
                <a:latin typeface="Niagara Engraved" pitchFamily="82" charset="0"/>
              </a:rPr>
              <a:t>Middle Business Administration Cup  at  NCUE</a:t>
            </a:r>
            <a:endParaRPr lang="zh-TW" altLang="en-US" sz="3500" b="1" dirty="0">
              <a:solidFill>
                <a:schemeClr val="bg1">
                  <a:lumMod val="75000"/>
                </a:schemeClr>
              </a:solidFill>
              <a:latin typeface="Niagara Engraved" pitchFamily="8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http://pic2.cxtuku.com/00/04/61/b785e4ddd2d1.jpg"/>
          <p:cNvPicPr>
            <a:picLocks noChangeAspect="1" noChangeArrowheads="1"/>
          </p:cNvPicPr>
          <p:nvPr/>
        </p:nvPicPr>
        <p:blipFill>
          <a:blip r:embed="rId2" cstate="print"/>
          <a:srcRect l="16048" t="72285" r="14127" b="19595"/>
          <a:stretch>
            <a:fillRect/>
          </a:stretch>
        </p:blipFill>
        <p:spPr bwMode="auto">
          <a:xfrm rot="-188979">
            <a:off x="2360613" y="3933825"/>
            <a:ext cx="4371975" cy="485775"/>
          </a:xfrm>
          <a:prstGeom prst="rect">
            <a:avLst/>
          </a:prstGeom>
          <a:noFill/>
          <a:ln w="9525">
            <a:noFill/>
            <a:miter lim="800000"/>
            <a:headEnd/>
            <a:tailEnd/>
          </a:ln>
        </p:spPr>
      </p:pic>
      <p:pic>
        <p:nvPicPr>
          <p:cNvPr id="4" name="圖片 3"/>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2123728" y="2420888"/>
            <a:ext cx="2142490" cy="1606213"/>
          </a:xfrm>
          <a:prstGeom prst="rect">
            <a:avLst/>
          </a:prstGeom>
          <a:solidFill>
            <a:schemeClr val="tx1">
              <a:lumMod val="75000"/>
              <a:lumOff val="25000"/>
            </a:schemeClr>
          </a:solidFill>
        </p:spPr>
      </p:pic>
      <p:sp>
        <p:nvSpPr>
          <p:cNvPr id="6146" name="矩形 1"/>
          <p:cNvSpPr>
            <a:spLocks noChangeArrowheads="1"/>
          </p:cNvSpPr>
          <p:nvPr/>
        </p:nvSpPr>
        <p:spPr bwMode="auto">
          <a:xfrm>
            <a:off x="3983038" y="3195638"/>
            <a:ext cx="2749550"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kumimoji="0" lang="zh-TW" altLang="en-US" sz="5000" dirty="0">
                <a:solidFill>
                  <a:schemeClr val="tx1">
                    <a:lumMod val="65000"/>
                    <a:lumOff val="35000"/>
                  </a:schemeClr>
                </a:solidFill>
                <a:latin typeface="Gungsuh" pitchFamily="18" charset="-127"/>
                <a:ea typeface="Gungsuh" pitchFamily="18" charset="-127"/>
              </a:rPr>
              <a:t>場地說明</a:t>
            </a:r>
          </a:p>
        </p:txBody>
      </p:sp>
      <p:grpSp>
        <p:nvGrpSpPr>
          <p:cNvPr id="7173" name="群組 4"/>
          <p:cNvGrpSpPr>
            <a:grpSpLocks/>
          </p:cNvGrpSpPr>
          <p:nvPr/>
        </p:nvGrpSpPr>
        <p:grpSpPr bwMode="auto">
          <a:xfrm>
            <a:off x="6521450" y="2701925"/>
            <a:ext cx="787400" cy="727075"/>
            <a:chOff x="6594002" y="2475008"/>
            <a:chExt cx="786310" cy="726541"/>
          </a:xfrm>
        </p:grpSpPr>
        <p:pic>
          <p:nvPicPr>
            <p:cNvPr id="6" name="圖片 5"/>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210092">
              <a:off x="6594002" y="2670375"/>
              <a:ext cx="708521" cy="531174"/>
            </a:xfrm>
            <a:prstGeom prst="rect">
              <a:avLst/>
            </a:prstGeom>
            <a:solidFill>
              <a:schemeClr val="tx1">
                <a:lumMod val="75000"/>
                <a:lumOff val="25000"/>
              </a:schemeClr>
            </a:solidFill>
          </p:spPr>
        </p:pic>
        <p:sp>
          <p:nvSpPr>
            <p:cNvPr id="7" name="橢圓 6"/>
            <p:cNvSpPr/>
            <p:nvPr/>
          </p:nvSpPr>
          <p:spPr>
            <a:xfrm>
              <a:off x="6933257" y="2475008"/>
              <a:ext cx="71339" cy="71386"/>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橢圓 7"/>
            <p:cNvSpPr/>
            <p:nvPr/>
          </p:nvSpPr>
          <p:spPr>
            <a:xfrm>
              <a:off x="7145687" y="2565430"/>
              <a:ext cx="72924"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9" name="橢圓 8"/>
            <p:cNvSpPr/>
            <p:nvPr/>
          </p:nvSpPr>
          <p:spPr>
            <a:xfrm>
              <a:off x="7308974" y="2781171"/>
              <a:ext cx="71338" cy="71385"/>
            </a:xfrm>
            <a:prstGeom prst="ellipse">
              <a:avLst/>
            </a:prstGeom>
            <a:solidFill>
              <a:srgbClr val="BE4B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10" name="矩形 9"/>
          <p:cNvSpPr/>
          <p:nvPr/>
        </p:nvSpPr>
        <p:spPr>
          <a:xfrm>
            <a:off x="4249738" y="6194425"/>
            <a:ext cx="4940300" cy="630238"/>
          </a:xfrm>
          <a:prstGeom prst="rect">
            <a:avLst/>
          </a:prstGeom>
        </p:spPr>
        <p:txBody>
          <a:bodyPr wrap="none">
            <a:spAutoFit/>
          </a:bodyPr>
          <a:lstStyle/>
          <a:p>
            <a:pPr>
              <a:defRPr/>
            </a:pPr>
            <a:r>
              <a:rPr lang="en-US" altLang="zh-TW" sz="3500" b="1" dirty="0">
                <a:solidFill>
                  <a:schemeClr val="bg1">
                    <a:lumMod val="75000"/>
                  </a:schemeClr>
                </a:solidFill>
                <a:latin typeface="Niagara Engraved" pitchFamily="82" charset="0"/>
              </a:rPr>
              <a:t>Middle Business Administration Cup  at  NCUE</a:t>
            </a:r>
            <a:endParaRPr lang="zh-TW" altLang="en-US" sz="3500" b="1" dirty="0">
              <a:solidFill>
                <a:schemeClr val="bg1">
                  <a:lumMod val="75000"/>
                </a:schemeClr>
              </a:solidFill>
              <a:latin typeface="Niagara Engraved" pitchFamily="82"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1550" y="1268413"/>
            <a:ext cx="7470775" cy="5262562"/>
          </a:xfrm>
          <a:prstGeom prst="rect">
            <a:avLst/>
          </a:prstGeom>
        </p:spPr>
        <p:txBody>
          <a:bodyPr>
            <a:spAutoFit/>
          </a:bodyPr>
          <a:lstStyle/>
          <a:p>
            <a:pPr algn="ctr">
              <a:defRPr/>
            </a:pPr>
            <a:r>
              <a:rPr lang="zh-TW" altLang="zh-TW" sz="3000" b="1" dirty="0">
                <a:solidFill>
                  <a:schemeClr val="tx1">
                    <a:lumMod val="65000"/>
                    <a:lumOff val="35000"/>
                  </a:schemeClr>
                </a:solidFill>
                <a:latin typeface="Gungsuh" pitchFamily="18" charset="-127"/>
                <a:ea typeface="Gungsuh" pitchFamily="18" charset="-127"/>
              </a:rPr>
              <a:t>102 年 </a:t>
            </a:r>
            <a:r>
              <a:rPr lang="zh-TW" altLang="zh-TW" sz="3000" b="1" dirty="0">
                <a:solidFill>
                  <a:schemeClr val="accent2">
                    <a:lumMod val="75000"/>
                  </a:schemeClr>
                </a:solidFill>
                <a:latin typeface="Gungsuh" pitchFamily="18" charset="-127"/>
                <a:ea typeface="Gungsuh" pitchFamily="18" charset="-127"/>
              </a:rPr>
              <a:t>11 月 30 日</a:t>
            </a:r>
            <a:r>
              <a:rPr lang="zh-TW" altLang="zh-TW" sz="3000" b="1" dirty="0">
                <a:solidFill>
                  <a:schemeClr val="tx1">
                    <a:lumMod val="65000"/>
                    <a:lumOff val="35000"/>
                  </a:schemeClr>
                </a:solidFill>
                <a:latin typeface="Gungsuh" pitchFamily="18" charset="-127"/>
                <a:ea typeface="Gungsuh" pitchFamily="18" charset="-127"/>
              </a:rPr>
              <a:t> 星期六</a:t>
            </a:r>
            <a:endParaRPr lang="zh-TW" altLang="zh-TW" sz="3000" dirty="0">
              <a:solidFill>
                <a:schemeClr val="tx1">
                  <a:lumMod val="65000"/>
                  <a:lumOff val="35000"/>
                </a:schemeClr>
              </a:solidFill>
              <a:latin typeface="Gungsuh" pitchFamily="18" charset="-127"/>
              <a:ea typeface="Gungsuh" pitchFamily="18" charset="-127"/>
            </a:endParaRPr>
          </a:p>
          <a:p>
            <a:pPr algn="ctr">
              <a:defRPr/>
            </a:pPr>
            <a:r>
              <a:rPr lang="zh-TW" altLang="en-US" sz="3000" b="1" dirty="0">
                <a:solidFill>
                  <a:schemeClr val="tx1">
                    <a:lumMod val="65000"/>
                    <a:lumOff val="35000"/>
                  </a:schemeClr>
                </a:solidFill>
                <a:latin typeface="Gungsuh" pitchFamily="18" charset="-127"/>
                <a:ea typeface="Gungsuh" pitchFamily="18" charset="-127"/>
              </a:rPr>
              <a:t>   </a:t>
            </a:r>
            <a:r>
              <a:rPr lang="zh-TW" altLang="zh-TW" sz="3000" b="1" dirty="0">
                <a:solidFill>
                  <a:schemeClr val="accent2">
                    <a:lumMod val="75000"/>
                  </a:schemeClr>
                </a:solidFill>
                <a:latin typeface="Gungsuh" pitchFamily="18" charset="-127"/>
                <a:ea typeface="Gungsuh" pitchFamily="18" charset="-127"/>
              </a:rPr>
              <a:t>13:00 </a:t>
            </a:r>
            <a:r>
              <a:rPr lang="zh-TW" altLang="zh-TW" sz="3000" b="1" dirty="0">
                <a:solidFill>
                  <a:schemeClr val="tx1">
                    <a:lumMod val="65000"/>
                    <a:lumOff val="35000"/>
                  </a:schemeClr>
                </a:solidFill>
                <a:latin typeface="Gungsuh" pitchFamily="18" charset="-127"/>
                <a:ea typeface="Gungsuh" pitchFamily="18" charset="-127"/>
              </a:rPr>
              <a:t>開放入場；13:30 會議開始</a:t>
            </a:r>
            <a:endParaRPr lang="zh-TW" altLang="zh-TW" sz="3000" dirty="0">
              <a:solidFill>
                <a:schemeClr val="tx1">
                  <a:lumMod val="65000"/>
                  <a:lumOff val="35000"/>
                </a:schemeClr>
              </a:solidFill>
              <a:latin typeface="Gungsuh" pitchFamily="18" charset="-127"/>
              <a:ea typeface="Gungsuh" pitchFamily="18" charset="-127"/>
            </a:endParaRPr>
          </a:p>
          <a:p>
            <a:pPr algn="ctr">
              <a:defRPr/>
            </a:pPr>
            <a:r>
              <a:rPr lang="zh-TW" altLang="zh-TW" sz="3000" b="1" dirty="0">
                <a:solidFill>
                  <a:schemeClr val="tx1">
                    <a:lumMod val="65000"/>
                    <a:lumOff val="35000"/>
                  </a:schemeClr>
                </a:solidFill>
                <a:latin typeface="Gungsuh" pitchFamily="18" charset="-127"/>
                <a:ea typeface="Gungsuh" pitchFamily="18" charset="-127"/>
              </a:rPr>
              <a:t>國立彰化師範大學</a:t>
            </a:r>
            <a:endParaRPr lang="zh-TW" altLang="zh-TW" sz="3000" dirty="0">
              <a:solidFill>
                <a:schemeClr val="tx1">
                  <a:lumMod val="65000"/>
                  <a:lumOff val="35000"/>
                </a:schemeClr>
              </a:solidFill>
              <a:latin typeface="Gungsuh" pitchFamily="18" charset="-127"/>
              <a:ea typeface="Gungsuh" pitchFamily="18" charset="-127"/>
            </a:endParaRPr>
          </a:p>
          <a:p>
            <a:pPr algn="ctr">
              <a:defRPr/>
            </a:pPr>
            <a:r>
              <a:rPr lang="zh-TW" altLang="zh-TW" sz="3000" b="1" dirty="0">
                <a:solidFill>
                  <a:schemeClr val="tx1">
                    <a:lumMod val="65000"/>
                    <a:lumOff val="35000"/>
                  </a:schemeClr>
                </a:solidFill>
                <a:latin typeface="Gungsuh" pitchFamily="18" charset="-127"/>
                <a:ea typeface="Gungsuh" pitchFamily="18" charset="-127"/>
              </a:rPr>
              <a:t>總召集人 </a:t>
            </a:r>
            <a:r>
              <a:rPr lang="zh-TW" altLang="en-US" sz="3000" b="1" dirty="0">
                <a:solidFill>
                  <a:schemeClr val="tx1">
                    <a:lumMod val="65000"/>
                    <a:lumOff val="35000"/>
                  </a:schemeClr>
                </a:solidFill>
                <a:latin typeface="Gungsuh" pitchFamily="18" charset="-127"/>
                <a:ea typeface="Gungsuh" pitchFamily="18" charset="-127"/>
              </a:rPr>
              <a:t>：</a:t>
            </a:r>
            <a:r>
              <a:rPr lang="zh-TW" altLang="zh-TW" sz="3000" b="1" dirty="0">
                <a:solidFill>
                  <a:schemeClr val="tx1">
                    <a:lumMod val="65000"/>
                    <a:lumOff val="35000"/>
                  </a:schemeClr>
                </a:solidFill>
                <a:latin typeface="Gungsuh" pitchFamily="18" charset="-127"/>
                <a:ea typeface="Gungsuh" pitchFamily="18" charset="-127"/>
              </a:rPr>
              <a:t>李旭恩</a:t>
            </a:r>
            <a:endParaRPr lang="zh-TW" altLang="zh-TW" sz="3000" dirty="0">
              <a:solidFill>
                <a:schemeClr val="tx1">
                  <a:lumMod val="65000"/>
                  <a:lumOff val="35000"/>
                </a:schemeClr>
              </a:solidFill>
              <a:latin typeface="Gungsuh" pitchFamily="18" charset="-127"/>
              <a:ea typeface="Gungsuh" pitchFamily="18" charset="-127"/>
            </a:endParaRPr>
          </a:p>
          <a:p>
            <a:pPr algn="ctr">
              <a:defRPr/>
            </a:pPr>
            <a:endParaRPr lang="en-US" altLang="zh-TW" sz="3000" b="1" dirty="0">
              <a:solidFill>
                <a:schemeClr val="tx1">
                  <a:lumMod val="65000"/>
                  <a:lumOff val="35000"/>
                </a:schemeClr>
              </a:solidFill>
              <a:latin typeface="Gungsuh" pitchFamily="18" charset="-127"/>
              <a:ea typeface="Gungsuh" pitchFamily="18" charset="-127"/>
            </a:endParaRPr>
          </a:p>
          <a:p>
            <a:pPr algn="ctr">
              <a:defRPr/>
            </a:pPr>
            <a:r>
              <a:rPr lang="zh-TW" altLang="zh-TW" sz="3000" b="1" dirty="0">
                <a:solidFill>
                  <a:schemeClr val="tx1">
                    <a:lumMod val="65000"/>
                    <a:lumOff val="35000"/>
                  </a:schemeClr>
                </a:solidFill>
                <a:latin typeface="Gungsuh" pitchFamily="18" charset="-127"/>
                <a:ea typeface="Gungsuh" pitchFamily="18" charset="-127"/>
              </a:rPr>
              <a:t>會議內容：</a:t>
            </a:r>
            <a:endParaRPr lang="zh-TW" altLang="zh-TW" sz="3000" dirty="0">
              <a:solidFill>
                <a:schemeClr val="tx1">
                  <a:lumMod val="65000"/>
                  <a:lumOff val="35000"/>
                </a:schemeClr>
              </a:solidFill>
              <a:latin typeface="Gungsuh" pitchFamily="18" charset="-127"/>
              <a:ea typeface="Gungsuh" pitchFamily="18" charset="-127"/>
            </a:endParaRPr>
          </a:p>
          <a:p>
            <a:pPr algn="ctr">
              <a:defRPr/>
            </a:pPr>
            <a:r>
              <a:rPr lang="zh-TW" altLang="zh-TW" sz="3000" b="1" dirty="0">
                <a:solidFill>
                  <a:schemeClr val="tx1">
                    <a:lumMod val="65000"/>
                    <a:lumOff val="35000"/>
                  </a:schemeClr>
                </a:solidFill>
                <a:latin typeface="Gungsuh" pitchFamily="18" charset="-127"/>
                <a:ea typeface="Gungsuh" pitchFamily="18" charset="-127"/>
              </a:rPr>
              <a:t>第 22 屆中企盃盃賽報名狀況報告</a:t>
            </a:r>
            <a:endParaRPr lang="zh-TW" altLang="zh-TW" sz="3000" dirty="0">
              <a:solidFill>
                <a:schemeClr val="tx1">
                  <a:lumMod val="65000"/>
                  <a:lumOff val="35000"/>
                </a:schemeClr>
              </a:solidFill>
              <a:latin typeface="Gungsuh" pitchFamily="18" charset="-127"/>
              <a:ea typeface="Gungsuh" pitchFamily="18" charset="-127"/>
            </a:endParaRPr>
          </a:p>
          <a:p>
            <a:pPr algn="ctr">
              <a:defRPr/>
            </a:pPr>
            <a:r>
              <a:rPr lang="zh-TW" altLang="zh-TW" sz="3000" b="1" dirty="0">
                <a:solidFill>
                  <a:schemeClr val="tx1">
                    <a:lumMod val="65000"/>
                    <a:lumOff val="35000"/>
                  </a:schemeClr>
                </a:solidFill>
                <a:latin typeface="Gungsuh" pitchFamily="18" charset="-127"/>
                <a:ea typeface="Gungsuh" pitchFamily="18" charset="-127"/>
              </a:rPr>
              <a:t>盃賽賽程抽籤與公告雨備賽程</a:t>
            </a:r>
            <a:endParaRPr lang="zh-TW" altLang="zh-TW" sz="3000" dirty="0">
              <a:solidFill>
                <a:schemeClr val="tx1">
                  <a:lumMod val="65000"/>
                  <a:lumOff val="35000"/>
                </a:schemeClr>
              </a:solidFill>
              <a:latin typeface="Gungsuh" pitchFamily="18" charset="-127"/>
              <a:ea typeface="Gungsuh" pitchFamily="18" charset="-127"/>
            </a:endParaRPr>
          </a:p>
          <a:p>
            <a:pPr algn="ctr">
              <a:defRPr/>
            </a:pPr>
            <a:r>
              <a:rPr lang="zh-TW" altLang="zh-TW" sz="3000" b="1" dirty="0">
                <a:solidFill>
                  <a:schemeClr val="tx1">
                    <a:lumMod val="65000"/>
                    <a:lumOff val="35000"/>
                  </a:schemeClr>
                </a:solidFill>
                <a:latin typeface="Gungsuh" pitchFamily="18" charset="-127"/>
                <a:ea typeface="Gungsuh" pitchFamily="18" charset="-127"/>
              </a:rPr>
              <a:t>各校系代表確認各校系參賽相關報名資料</a:t>
            </a:r>
            <a:endParaRPr lang="zh-TW" altLang="zh-TW" sz="3000" dirty="0">
              <a:solidFill>
                <a:schemeClr val="tx1">
                  <a:lumMod val="65000"/>
                  <a:lumOff val="35000"/>
                </a:schemeClr>
              </a:solidFill>
              <a:latin typeface="Gungsuh" pitchFamily="18" charset="-127"/>
              <a:ea typeface="Gungsuh" pitchFamily="18" charset="-127"/>
            </a:endParaRPr>
          </a:p>
          <a:p>
            <a:pPr algn="ctr">
              <a:defRPr/>
            </a:pPr>
            <a:r>
              <a:rPr lang="zh-TW" altLang="zh-TW" sz="3000" b="1" dirty="0">
                <a:solidFill>
                  <a:schemeClr val="tx1">
                    <a:lumMod val="65000"/>
                    <a:lumOff val="35000"/>
                  </a:schemeClr>
                </a:solidFill>
                <a:latin typeface="Gungsuh" pitchFamily="18" charset="-127"/>
                <a:ea typeface="Gungsuh" pitchFamily="18" charset="-127"/>
              </a:rPr>
              <a:t>盃賽提問時間</a:t>
            </a:r>
            <a:endParaRPr lang="zh-TW" altLang="zh-TW" sz="3000" dirty="0">
              <a:solidFill>
                <a:schemeClr val="tx1">
                  <a:lumMod val="65000"/>
                  <a:lumOff val="35000"/>
                </a:schemeClr>
              </a:solidFill>
              <a:latin typeface="Gungsuh" pitchFamily="18" charset="-127"/>
              <a:ea typeface="Gungsuh" pitchFamily="18" charset="-127"/>
            </a:endParaRPr>
          </a:p>
          <a:p>
            <a:pPr algn="ctr">
              <a:defRPr/>
            </a:pPr>
            <a:r>
              <a:rPr lang="en-US" altLang="zh-TW" dirty="0"/>
              <a:t/>
            </a:r>
            <a:br>
              <a:rPr lang="en-US" altLang="zh-TW" dirty="0"/>
            </a:br>
            <a:r>
              <a:rPr lang="en-US" altLang="zh-TW" dirty="0"/>
              <a:t> </a:t>
            </a:r>
            <a:endParaRPr lang="zh-TW" altLang="zh-TW" dirty="0"/>
          </a:p>
        </p:txBody>
      </p:sp>
      <p:sp>
        <p:nvSpPr>
          <p:cNvPr id="4" name="橢圓 3"/>
          <p:cNvSpPr/>
          <p:nvPr/>
        </p:nvSpPr>
        <p:spPr>
          <a:xfrm>
            <a:off x="1619250" y="4192588"/>
            <a:ext cx="144463" cy="1730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 name="橢圓 4"/>
          <p:cNvSpPr/>
          <p:nvPr/>
        </p:nvSpPr>
        <p:spPr>
          <a:xfrm>
            <a:off x="1979613" y="4652963"/>
            <a:ext cx="144462" cy="1730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橢圓 5"/>
          <p:cNvSpPr/>
          <p:nvPr/>
        </p:nvSpPr>
        <p:spPr>
          <a:xfrm>
            <a:off x="1042988" y="5157788"/>
            <a:ext cx="144462" cy="17145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 name="橢圓 6"/>
          <p:cNvSpPr/>
          <p:nvPr/>
        </p:nvSpPr>
        <p:spPr>
          <a:xfrm>
            <a:off x="3203575" y="5589588"/>
            <a:ext cx="144463" cy="17145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橢圓 7"/>
          <p:cNvSpPr/>
          <p:nvPr/>
        </p:nvSpPr>
        <p:spPr>
          <a:xfrm>
            <a:off x="6084888" y="5589588"/>
            <a:ext cx="142875" cy="17145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橢圓 8"/>
          <p:cNvSpPr/>
          <p:nvPr/>
        </p:nvSpPr>
        <p:spPr>
          <a:xfrm>
            <a:off x="8316913" y="5129213"/>
            <a:ext cx="142875" cy="17145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橢圓 9"/>
          <p:cNvSpPr/>
          <p:nvPr/>
        </p:nvSpPr>
        <p:spPr>
          <a:xfrm>
            <a:off x="7451725" y="4652963"/>
            <a:ext cx="144463" cy="1730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橢圓 10"/>
          <p:cNvSpPr/>
          <p:nvPr/>
        </p:nvSpPr>
        <p:spPr>
          <a:xfrm>
            <a:off x="7740650" y="4221163"/>
            <a:ext cx="144463" cy="1730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a:xfrm>
            <a:off x="5205314" y="1363055"/>
            <a:ext cx="8007646" cy="5810361"/>
          </a:xfrm>
          <a:prstGeom prst="rect">
            <a:avLst/>
          </a:prstGeom>
          <a:solidFill>
            <a:schemeClr val="accent2"/>
          </a:solidFill>
        </p:spPr>
      </p:pic>
      <p:sp>
        <p:nvSpPr>
          <p:cNvPr id="4" name="矩形 3"/>
          <p:cNvSpPr/>
          <p:nvPr/>
        </p:nvSpPr>
        <p:spPr>
          <a:xfrm>
            <a:off x="2268538" y="5661025"/>
            <a:ext cx="4938712" cy="631825"/>
          </a:xfrm>
          <a:prstGeom prst="rect">
            <a:avLst/>
          </a:prstGeom>
        </p:spPr>
        <p:txBody>
          <a:bodyPr wrap="none">
            <a:spAutoFit/>
          </a:bodyPr>
          <a:lstStyle/>
          <a:p>
            <a:pPr>
              <a:defRPr/>
            </a:pPr>
            <a:r>
              <a:rPr lang="en-US" altLang="zh-TW" sz="3500" b="1" dirty="0">
                <a:solidFill>
                  <a:schemeClr val="accent6">
                    <a:lumMod val="50000"/>
                  </a:schemeClr>
                </a:solidFill>
                <a:latin typeface="Niagara Engraved" pitchFamily="82" charset="0"/>
              </a:rPr>
              <a:t>Middle Business Administration Cup  at  NCUE</a:t>
            </a:r>
            <a:endParaRPr lang="zh-TW" altLang="en-US" sz="3500" b="1" dirty="0">
              <a:solidFill>
                <a:schemeClr val="accent6">
                  <a:lumMod val="50000"/>
                </a:schemeClr>
              </a:solidFill>
              <a:latin typeface="Niagara Engraved" pitchFamily="82" charset="0"/>
            </a:endParaRPr>
          </a:p>
        </p:txBody>
      </p:sp>
      <p:pic>
        <p:nvPicPr>
          <p:cNvPr id="5" name="圖片 4"/>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a:xfrm>
            <a:off x="-4003823" y="-149114"/>
            <a:ext cx="8007646" cy="5810361"/>
          </a:xfrm>
          <a:prstGeom prst="rect">
            <a:avLst/>
          </a:prstGeom>
          <a:solidFill>
            <a:schemeClr val="accent2"/>
          </a:solidFill>
        </p:spPr>
      </p:pic>
      <p:pic>
        <p:nvPicPr>
          <p:cNvPr id="55301" name="Picture 8" descr="http://pic2.cxtuku.com/00/04/61/b785e4ddd2d1.jpg"/>
          <p:cNvPicPr>
            <a:picLocks noChangeAspect="1" noChangeArrowheads="1"/>
          </p:cNvPicPr>
          <p:nvPr/>
        </p:nvPicPr>
        <p:blipFill>
          <a:blip r:embed="rId3" cstate="print"/>
          <a:srcRect l="16048" t="72285" r="14127" b="19595"/>
          <a:stretch>
            <a:fillRect/>
          </a:stretch>
        </p:blipFill>
        <p:spPr bwMode="auto">
          <a:xfrm>
            <a:off x="3368675" y="4238625"/>
            <a:ext cx="2787650" cy="485775"/>
          </a:xfrm>
          <a:prstGeom prst="rect">
            <a:avLst/>
          </a:prstGeom>
          <a:noFill/>
          <a:ln w="9525">
            <a:noFill/>
            <a:miter lim="800000"/>
            <a:headEnd/>
            <a:tailEnd/>
          </a:ln>
        </p:spPr>
      </p:pic>
      <p:sp>
        <p:nvSpPr>
          <p:cNvPr id="20482" name="文字方塊 1"/>
          <p:cNvSpPr txBox="1">
            <a:spLocks noChangeArrowheads="1"/>
          </p:cNvSpPr>
          <p:nvPr/>
        </p:nvSpPr>
        <p:spPr bwMode="auto">
          <a:xfrm>
            <a:off x="2339975" y="2924175"/>
            <a:ext cx="4673600" cy="86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eaLnBrk="1" hangingPunct="1">
              <a:defRPr/>
            </a:pPr>
            <a:r>
              <a:rPr kumimoji="0" lang="zh-TW" altLang="en-US" sz="5000" dirty="0" smtClean="0">
                <a:solidFill>
                  <a:schemeClr val="tx1">
                    <a:lumMod val="75000"/>
                    <a:lumOff val="25000"/>
                  </a:schemeClr>
                </a:solidFill>
                <a:latin typeface="Gungsuh" pitchFamily="18" charset="-127"/>
                <a:ea typeface="Gungsuh" pitchFamily="18" charset="-127"/>
              </a:rPr>
              <a:t>謝謝大家的參與</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2019" t="36731" r="4231" b="11731"/>
          <a:stretch>
            <a:fillRect/>
          </a:stretch>
        </p:blipFill>
        <p:spPr bwMode="auto">
          <a:xfrm>
            <a:off x="-36513" y="836613"/>
            <a:ext cx="9144001" cy="5329237"/>
          </a:xfrm>
          <a:prstGeom prst="rect">
            <a:avLst/>
          </a:prstGeom>
          <a:noFill/>
          <a:ln w="9525">
            <a:noFill/>
            <a:miter lim="800000"/>
            <a:headEnd/>
            <a:tailEnd/>
          </a:ln>
          <a:effectLst/>
        </p:spPr>
      </p:pic>
      <p:sp>
        <p:nvSpPr>
          <p:cNvPr id="8195" name="Text Box 3"/>
          <p:cNvSpPr txBox="1">
            <a:spLocks noChangeArrowheads="1"/>
          </p:cNvSpPr>
          <p:nvPr/>
        </p:nvSpPr>
        <p:spPr bwMode="auto">
          <a:xfrm>
            <a:off x="2843213" y="1452563"/>
            <a:ext cx="1296987" cy="504825"/>
          </a:xfrm>
          <a:prstGeom prst="rect">
            <a:avLst/>
          </a:prstGeom>
          <a:solidFill>
            <a:srgbClr val="FFFFFF"/>
          </a:solidFill>
          <a:ln w="9525">
            <a:noFill/>
            <a:miter lim="800000"/>
            <a:headEnd/>
            <a:tailEnd/>
          </a:ln>
        </p:spPr>
        <p:txBody>
          <a:bodyPr/>
          <a:lstStyle/>
          <a:p>
            <a:r>
              <a:rPr lang="zh-TW" altLang="en-US" sz="2500" b="1">
                <a:latin typeface="微軟正黑體" pitchFamily="34" charset="-120"/>
                <a:ea typeface="微軟正黑體" pitchFamily="34" charset="-120"/>
              </a:rPr>
              <a:t>校門口</a:t>
            </a:r>
            <a:endParaRPr lang="zh-TW" altLang="en-US" sz="2500">
              <a:latin typeface="微軟正黑體" pitchFamily="34" charset="-120"/>
              <a:ea typeface="微軟正黑體" pitchFamily="34" charset="-120"/>
            </a:endParaRPr>
          </a:p>
          <a:p>
            <a:endParaRPr lang="zh-TW" altLang="zh-TW">
              <a:latin typeface="Arial" charset="0"/>
            </a:endParaRPr>
          </a:p>
        </p:txBody>
      </p:sp>
      <p:sp>
        <p:nvSpPr>
          <p:cNvPr id="8196" name="Text Box 4"/>
          <p:cNvSpPr txBox="1">
            <a:spLocks noChangeArrowheads="1"/>
          </p:cNvSpPr>
          <p:nvPr/>
        </p:nvSpPr>
        <p:spPr bwMode="auto">
          <a:xfrm>
            <a:off x="5842000" y="1052513"/>
            <a:ext cx="3122613" cy="20161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pPr>
              <a:defRPr/>
            </a:pPr>
            <a:r>
              <a:rPr lang="zh-TW" altLang="en-US" sz="2500" b="1" dirty="0" smtClean="0">
                <a:solidFill>
                  <a:schemeClr val="accent2">
                    <a:lumMod val="50000"/>
                  </a:schemeClr>
                </a:solidFill>
                <a:latin typeface="微軟正黑體" pitchFamily="34" charset="-120"/>
                <a:ea typeface="微軟正黑體" pitchFamily="34" charset="-120"/>
              </a:rPr>
              <a:t>體育館</a:t>
            </a:r>
          </a:p>
          <a:p>
            <a:pPr>
              <a:defRPr/>
            </a:pPr>
            <a:r>
              <a:rPr lang="zh-TW" altLang="en-US" sz="2500" dirty="0" smtClean="0">
                <a:solidFill>
                  <a:schemeClr val="accent2">
                    <a:lumMod val="50000"/>
                  </a:schemeClr>
                </a:solidFill>
                <a:latin typeface="微軟正黑體" pitchFamily="34" charset="-120"/>
                <a:ea typeface="微軟正黑體" pitchFamily="34" charset="-120"/>
              </a:rPr>
              <a:t>籃球、排球室內場</a:t>
            </a:r>
            <a:endParaRPr lang="en-US" altLang="zh-TW" sz="2500" dirty="0" smtClean="0">
              <a:solidFill>
                <a:schemeClr val="accent2">
                  <a:lumMod val="50000"/>
                </a:schemeClr>
              </a:solidFill>
              <a:latin typeface="微軟正黑體" pitchFamily="34" charset="-120"/>
              <a:ea typeface="微軟正黑體" pitchFamily="34" charset="-120"/>
            </a:endParaRPr>
          </a:p>
          <a:p>
            <a:pPr>
              <a:defRPr/>
            </a:pPr>
            <a:r>
              <a:rPr lang="zh-TW" altLang="en-US" sz="2500" dirty="0" smtClean="0">
                <a:solidFill>
                  <a:schemeClr val="accent2">
                    <a:lumMod val="50000"/>
                  </a:schemeClr>
                </a:solidFill>
                <a:latin typeface="微軟正黑體" pitchFamily="34" charset="-120"/>
                <a:ea typeface="微軟正黑體" pitchFamily="34" charset="-120"/>
              </a:rPr>
              <a:t>        </a:t>
            </a:r>
            <a:r>
              <a:rPr lang="en-US" altLang="zh-TW" sz="2500" dirty="0" smtClean="0">
                <a:solidFill>
                  <a:schemeClr val="accent2">
                    <a:lumMod val="50000"/>
                  </a:schemeClr>
                </a:solidFill>
                <a:latin typeface="微軟正黑體" pitchFamily="34" charset="-120"/>
                <a:ea typeface="微軟正黑體" pitchFamily="34" charset="-120"/>
              </a:rPr>
              <a:t>---1F</a:t>
            </a:r>
          </a:p>
          <a:p>
            <a:pPr>
              <a:defRPr/>
            </a:pPr>
            <a:r>
              <a:rPr lang="zh-TW" altLang="en-US" sz="2500" dirty="0" smtClean="0">
                <a:solidFill>
                  <a:schemeClr val="accent2">
                    <a:lumMod val="50000"/>
                  </a:schemeClr>
                </a:solidFill>
                <a:latin typeface="微軟正黑體" pitchFamily="34" charset="-120"/>
                <a:ea typeface="微軟正黑體" pitchFamily="34" charset="-120"/>
              </a:rPr>
              <a:t>羽球</a:t>
            </a:r>
            <a:r>
              <a:rPr lang="en-US" altLang="zh-TW" sz="2500" dirty="0" smtClean="0">
                <a:solidFill>
                  <a:schemeClr val="accent2">
                    <a:lumMod val="50000"/>
                  </a:schemeClr>
                </a:solidFill>
                <a:latin typeface="微軟正黑體" pitchFamily="34" charset="-120"/>
                <a:ea typeface="微軟正黑體" pitchFamily="34" charset="-120"/>
              </a:rPr>
              <a:t>---2F</a:t>
            </a:r>
          </a:p>
          <a:p>
            <a:pPr>
              <a:defRPr/>
            </a:pPr>
            <a:r>
              <a:rPr lang="zh-TW" altLang="en-US" sz="2500" dirty="0" smtClean="0">
                <a:solidFill>
                  <a:schemeClr val="accent2">
                    <a:lumMod val="50000"/>
                  </a:schemeClr>
                </a:solidFill>
                <a:latin typeface="微軟正黑體" pitchFamily="34" charset="-120"/>
                <a:ea typeface="微軟正黑體" pitchFamily="34" charset="-120"/>
              </a:rPr>
              <a:t>桌球</a:t>
            </a:r>
            <a:r>
              <a:rPr lang="en-US" altLang="zh-TW" sz="2500" dirty="0" smtClean="0">
                <a:solidFill>
                  <a:schemeClr val="accent2">
                    <a:lumMod val="50000"/>
                  </a:schemeClr>
                </a:solidFill>
                <a:latin typeface="微軟正黑體" pitchFamily="34" charset="-120"/>
                <a:ea typeface="微軟正黑體" pitchFamily="34" charset="-120"/>
              </a:rPr>
              <a:t>---1F</a:t>
            </a:r>
            <a:endParaRPr lang="zh-TW" altLang="zh-TW" sz="2500" dirty="0" smtClean="0">
              <a:solidFill>
                <a:schemeClr val="accent2">
                  <a:lumMod val="50000"/>
                </a:schemeClr>
              </a:solidFill>
              <a:latin typeface="微軟正黑體" pitchFamily="34" charset="-120"/>
              <a:ea typeface="微軟正黑體" pitchFamily="34" charset="-120"/>
            </a:endParaRPr>
          </a:p>
        </p:txBody>
      </p:sp>
      <p:sp>
        <p:nvSpPr>
          <p:cNvPr id="8197" name="Text Box 5"/>
          <p:cNvSpPr txBox="1">
            <a:spLocks noChangeArrowheads="1"/>
          </p:cNvSpPr>
          <p:nvPr/>
        </p:nvSpPr>
        <p:spPr bwMode="auto">
          <a:xfrm>
            <a:off x="6710363" y="4149725"/>
            <a:ext cx="2254250" cy="15684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pPr>
              <a:defRPr/>
            </a:pPr>
            <a:r>
              <a:rPr lang="zh-TW" altLang="en-US" sz="2400" b="1" dirty="0" smtClean="0">
                <a:solidFill>
                  <a:schemeClr val="tx2">
                    <a:lumMod val="50000"/>
                  </a:schemeClr>
                </a:solidFill>
                <a:latin typeface="微軟正黑體" pitchFamily="34" charset="-120"/>
                <a:ea typeface="微軟正黑體" pitchFamily="34" charset="-120"/>
              </a:rPr>
              <a:t>戶外球場</a:t>
            </a:r>
          </a:p>
          <a:p>
            <a:pPr>
              <a:defRPr/>
            </a:pPr>
            <a:r>
              <a:rPr lang="zh-TW" altLang="en-US" sz="2400" dirty="0" smtClean="0">
                <a:solidFill>
                  <a:schemeClr val="tx2">
                    <a:lumMod val="50000"/>
                  </a:schemeClr>
                </a:solidFill>
                <a:latin typeface="微軟正黑體" pitchFamily="34" charset="-120"/>
                <a:ea typeface="微軟正黑體" pitchFamily="34" charset="-120"/>
              </a:rPr>
              <a:t>籃球、排球</a:t>
            </a:r>
            <a:endParaRPr lang="en-US" altLang="zh-TW" sz="2400" dirty="0" smtClean="0">
              <a:solidFill>
                <a:schemeClr val="tx2">
                  <a:lumMod val="50000"/>
                </a:schemeClr>
              </a:solidFill>
              <a:latin typeface="微軟正黑體" pitchFamily="34" charset="-120"/>
              <a:ea typeface="微軟正黑體" pitchFamily="34" charset="-120"/>
            </a:endParaRPr>
          </a:p>
          <a:p>
            <a:pPr>
              <a:defRPr/>
            </a:pPr>
            <a:r>
              <a:rPr lang="zh-TW" altLang="en-US" sz="2400" dirty="0" smtClean="0">
                <a:solidFill>
                  <a:schemeClr val="tx2">
                    <a:lumMod val="50000"/>
                  </a:schemeClr>
                </a:solidFill>
                <a:latin typeface="微軟正黑體" pitchFamily="34" charset="-120"/>
                <a:ea typeface="微軟正黑體" pitchFamily="34" charset="-120"/>
              </a:rPr>
              <a:t>戶外場</a:t>
            </a:r>
            <a:r>
              <a:rPr lang="en-US" altLang="zh-TW" sz="2400" dirty="0" smtClean="0">
                <a:solidFill>
                  <a:schemeClr val="tx2">
                    <a:lumMod val="50000"/>
                  </a:schemeClr>
                </a:solidFill>
                <a:latin typeface="微軟正黑體" pitchFamily="34" charset="-120"/>
                <a:ea typeface="微軟正黑體" pitchFamily="34" charset="-120"/>
              </a:rPr>
              <a:t>---2F</a:t>
            </a:r>
          </a:p>
          <a:p>
            <a:pPr>
              <a:defRPr/>
            </a:pPr>
            <a:endParaRPr lang="zh-TW" altLang="zh-TW" sz="2400" dirty="0" smtClean="0">
              <a:latin typeface="微軟正黑體" pitchFamily="34" charset="-120"/>
              <a:ea typeface="微軟正黑體" pitchFamily="34" charset="-120"/>
            </a:endParaRPr>
          </a:p>
        </p:txBody>
      </p:sp>
      <p:sp>
        <p:nvSpPr>
          <p:cNvPr id="7" name="矩形 6"/>
          <p:cNvSpPr/>
          <p:nvPr/>
        </p:nvSpPr>
        <p:spPr>
          <a:xfrm>
            <a:off x="6234113" y="3067050"/>
            <a:ext cx="2339975" cy="8318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kumimoji="0" lang="zh-TW" altLang="en-US"/>
          </a:p>
        </p:txBody>
      </p:sp>
      <p:pic>
        <p:nvPicPr>
          <p:cNvPr id="8199" name="Picture 13" descr="彰化師大郵局位置圖"/>
          <p:cNvPicPr>
            <a:picLocks noChangeAspect="1" noChangeArrowheads="1"/>
          </p:cNvPicPr>
          <p:nvPr/>
        </p:nvPicPr>
        <p:blipFill>
          <a:blip r:embed="rId3" cstate="print"/>
          <a:srcRect b="20052"/>
          <a:stretch>
            <a:fillRect/>
          </a:stretch>
        </p:blipFill>
        <p:spPr bwMode="auto">
          <a:xfrm>
            <a:off x="-79375" y="836613"/>
            <a:ext cx="8653463" cy="5329237"/>
          </a:xfrm>
          <a:prstGeom prst="rect">
            <a:avLst/>
          </a:prstGeom>
          <a:noFill/>
          <a:ln w="9525">
            <a:noFill/>
            <a:miter lim="800000"/>
            <a:headEnd/>
            <a:tailEnd/>
          </a:ln>
        </p:spPr>
      </p:pic>
      <p:sp>
        <p:nvSpPr>
          <p:cNvPr id="5" name="矩形 4"/>
          <p:cNvSpPr/>
          <p:nvPr/>
        </p:nvSpPr>
        <p:spPr>
          <a:xfrm>
            <a:off x="4284663" y="3884613"/>
            <a:ext cx="1150937" cy="53022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kumimoji="0" lang="zh-TW" altLang="en-US" sz="2500" b="1" dirty="0">
                <a:solidFill>
                  <a:schemeClr val="accent2">
                    <a:lumMod val="50000"/>
                  </a:schemeClr>
                </a:solidFill>
                <a:latin typeface="Gungsuh" pitchFamily="18" charset="-127"/>
                <a:ea typeface="Gungsuh" pitchFamily="18" charset="-127"/>
              </a:rPr>
              <a:t>體育館</a:t>
            </a:r>
            <a:endParaRPr kumimoji="0" lang="zh-TW" altLang="en-US" sz="2500" b="1" dirty="0">
              <a:solidFill>
                <a:schemeClr val="accent2">
                  <a:lumMod val="50000"/>
                </a:schemeClr>
              </a:solidFill>
              <a:latin typeface="Gungsuh" pitchFamily="18" charset="-127"/>
              <a:ea typeface="Gungsuh" pitchFamily="18" charset="-127"/>
            </a:endParaRPr>
          </a:p>
        </p:txBody>
      </p:sp>
      <p:pic>
        <p:nvPicPr>
          <p:cNvPr id="47" name="圖片 46"/>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3893475" y="325913"/>
            <a:ext cx="1542621" cy="870839"/>
          </a:xfrm>
          <a:prstGeom prst="rect">
            <a:avLst/>
          </a:prstGeom>
          <a:solidFill>
            <a:schemeClr val="accent2"/>
          </a:solidFill>
        </p:spPr>
      </p:pic>
      <p:sp>
        <p:nvSpPr>
          <p:cNvPr id="3" name="橢圓 2"/>
          <p:cNvSpPr/>
          <p:nvPr/>
        </p:nvSpPr>
        <p:spPr>
          <a:xfrm>
            <a:off x="4284663" y="3573463"/>
            <a:ext cx="1150937" cy="1152525"/>
          </a:xfrm>
          <a:prstGeom prst="ellipse">
            <a:avLst/>
          </a:prstGeom>
          <a:noFill/>
          <a:ln w="139700">
            <a:solidFill>
              <a:srgbClr val="BE4B48"/>
            </a:solidFill>
            <a:beve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Text Box 3"/>
          <p:cNvSpPr txBox="1">
            <a:spLocks noChangeArrowheads="1"/>
          </p:cNvSpPr>
          <p:nvPr/>
        </p:nvSpPr>
        <p:spPr bwMode="auto">
          <a:xfrm>
            <a:off x="3668713" y="331788"/>
            <a:ext cx="2382837" cy="504825"/>
          </a:xfrm>
          <a:prstGeom prst="rect">
            <a:avLst/>
          </a:prstGeom>
          <a:noFill/>
          <a:ln>
            <a:noFill/>
          </a:ln>
        </p:spPr>
        <p:txBody>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eaLnBrk="1" hangingPunct="1">
              <a:defRPr/>
            </a:pPr>
            <a:r>
              <a:rPr lang="zh-TW" altLang="en-US" sz="5000" b="1" dirty="0" smtClean="0">
                <a:solidFill>
                  <a:schemeClr val="tx1">
                    <a:lumMod val="65000"/>
                    <a:lumOff val="35000"/>
                  </a:schemeClr>
                </a:solidFill>
                <a:latin typeface="Gungsuh" pitchFamily="18" charset="-127"/>
                <a:ea typeface="Gungsuh" pitchFamily="18" charset="-127"/>
              </a:rPr>
              <a:t>校門口</a:t>
            </a:r>
            <a:endParaRPr lang="zh-TW" altLang="en-US" sz="5000" dirty="0" smtClean="0">
              <a:solidFill>
                <a:schemeClr val="tx1">
                  <a:lumMod val="65000"/>
                  <a:lumOff val="35000"/>
                </a:schemeClr>
              </a:solidFill>
              <a:latin typeface="Gungsuh" pitchFamily="18" charset="-127"/>
              <a:ea typeface="Gungsuh" pitchFamily="18" charset="-127"/>
            </a:endParaRPr>
          </a:p>
          <a:p>
            <a:pPr eaLnBrk="1" hangingPunct="1">
              <a:defRPr/>
            </a:pPr>
            <a:endParaRPr lang="zh-TW" altLang="zh-TW" dirty="0" smtClean="0">
              <a:latin typeface="Arial" charset="0"/>
            </a:endParaRPr>
          </a:p>
        </p:txBody>
      </p:sp>
      <p:sp>
        <p:nvSpPr>
          <p:cNvPr id="20" name="矩形 19"/>
          <p:cNvSpPr/>
          <p:nvPr/>
        </p:nvSpPr>
        <p:spPr>
          <a:xfrm>
            <a:off x="6011863" y="3789363"/>
            <a:ext cx="855662" cy="84137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kumimoji="0" lang="zh-TW" altLang="en-US" sz="2500" b="1" dirty="0">
                <a:solidFill>
                  <a:schemeClr val="accent2">
                    <a:lumMod val="50000"/>
                  </a:schemeClr>
                </a:solidFill>
                <a:latin typeface="Gungsuh" pitchFamily="18" charset="-127"/>
                <a:ea typeface="Gungsuh" pitchFamily="18" charset="-127"/>
              </a:rPr>
              <a:t>戶外</a:t>
            </a:r>
            <a:endParaRPr kumimoji="0" lang="en-US" altLang="zh-TW" sz="2500" b="1" dirty="0">
              <a:solidFill>
                <a:schemeClr val="accent2">
                  <a:lumMod val="50000"/>
                </a:schemeClr>
              </a:solidFill>
              <a:latin typeface="Gungsuh" pitchFamily="18" charset="-127"/>
              <a:ea typeface="Gungsuh" pitchFamily="18" charset="-127"/>
            </a:endParaRPr>
          </a:p>
          <a:p>
            <a:pPr algn="ctr" fontAlgn="auto">
              <a:spcBef>
                <a:spcPts val="0"/>
              </a:spcBef>
              <a:spcAft>
                <a:spcPts val="0"/>
              </a:spcAft>
              <a:defRPr/>
            </a:pPr>
            <a:r>
              <a:rPr kumimoji="0" lang="zh-TW" altLang="en-US" sz="2500" b="1" dirty="0">
                <a:solidFill>
                  <a:schemeClr val="accent2">
                    <a:lumMod val="50000"/>
                  </a:schemeClr>
                </a:solidFill>
                <a:latin typeface="Gungsuh" pitchFamily="18" charset="-127"/>
                <a:ea typeface="Gungsuh" pitchFamily="18" charset="-127"/>
              </a:rPr>
              <a:t>球場</a:t>
            </a:r>
            <a:endParaRPr kumimoji="0" lang="zh-TW" altLang="en-US" sz="2500" b="1" dirty="0">
              <a:solidFill>
                <a:schemeClr val="accent2">
                  <a:lumMod val="50000"/>
                </a:schemeClr>
              </a:solidFill>
              <a:latin typeface="Gungsuh" pitchFamily="18" charset="-127"/>
              <a:ea typeface="Gungsuh" pitchFamily="18" charset="-127"/>
            </a:endParaRPr>
          </a:p>
        </p:txBody>
      </p:sp>
      <p:sp>
        <p:nvSpPr>
          <p:cNvPr id="18" name="橢圓 17"/>
          <p:cNvSpPr/>
          <p:nvPr/>
        </p:nvSpPr>
        <p:spPr>
          <a:xfrm>
            <a:off x="5854700" y="3663950"/>
            <a:ext cx="1150938" cy="1152525"/>
          </a:xfrm>
          <a:prstGeom prst="ellipse">
            <a:avLst/>
          </a:prstGeom>
          <a:noFill/>
          <a:ln w="139700">
            <a:solidFill>
              <a:srgbClr val="BE4B48"/>
            </a:solidFill>
            <a:beve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6" name="直線單箭頭接點 5"/>
          <p:cNvCxnSpPr/>
          <p:nvPr/>
        </p:nvCxnSpPr>
        <p:spPr>
          <a:xfrm>
            <a:off x="4140200" y="1196975"/>
            <a:ext cx="0" cy="2286000"/>
          </a:xfrm>
          <a:prstGeom prst="straightConnector1">
            <a:avLst/>
          </a:prstGeom>
          <a:ln w="76200">
            <a:solidFill>
              <a:srgbClr val="BE4B48"/>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a:off x="4248150" y="3338513"/>
            <a:ext cx="1474788" cy="0"/>
          </a:xfrm>
          <a:prstGeom prst="straightConnector1">
            <a:avLst/>
          </a:prstGeom>
          <a:ln w="76200">
            <a:solidFill>
              <a:srgbClr val="BE4B48"/>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flipH="1">
            <a:off x="5357813" y="3968750"/>
            <a:ext cx="344487" cy="149225"/>
          </a:xfrm>
          <a:prstGeom prst="straightConnector1">
            <a:avLst/>
          </a:prstGeom>
          <a:ln w="76200">
            <a:solidFill>
              <a:srgbClr val="BE4B48"/>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a:off x="5702300" y="3968750"/>
            <a:ext cx="279400" cy="144463"/>
          </a:xfrm>
          <a:prstGeom prst="straightConnector1">
            <a:avLst/>
          </a:prstGeom>
          <a:ln w="76200">
            <a:solidFill>
              <a:srgbClr val="BE4B48"/>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5684838" y="3338513"/>
            <a:ext cx="0" cy="666750"/>
          </a:xfrm>
          <a:prstGeom prst="line">
            <a:avLst/>
          </a:prstGeom>
          <a:ln w="57150">
            <a:solidFill>
              <a:srgbClr val="BE4B48"/>
            </a:solidFill>
          </a:ln>
        </p:spPr>
        <p:style>
          <a:lnRef idx="1">
            <a:schemeClr val="accent1"/>
          </a:lnRef>
          <a:fillRef idx="0">
            <a:schemeClr val="accent1"/>
          </a:fillRef>
          <a:effectRef idx="0">
            <a:schemeClr val="accent1"/>
          </a:effectRef>
          <a:fontRef idx="minor">
            <a:schemeClr val="tx1"/>
          </a:fontRef>
        </p:style>
      </p:cxnSp>
      <p:pic>
        <p:nvPicPr>
          <p:cNvPr id="44" name="圖片 43"/>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1955528" y="3608641"/>
            <a:ext cx="2353105" cy="1942868"/>
          </a:xfrm>
          <a:prstGeom prst="rect">
            <a:avLst/>
          </a:prstGeom>
          <a:solidFill>
            <a:schemeClr val="accent2"/>
          </a:solidFill>
        </p:spPr>
      </p:pic>
      <p:sp>
        <p:nvSpPr>
          <p:cNvPr id="15" name="Text Box 4"/>
          <p:cNvSpPr txBox="1">
            <a:spLocks noChangeArrowheads="1"/>
          </p:cNvSpPr>
          <p:nvPr/>
        </p:nvSpPr>
        <p:spPr bwMode="auto">
          <a:xfrm>
            <a:off x="1966913" y="3571875"/>
            <a:ext cx="2317750" cy="2016125"/>
          </a:xfrm>
          <a:prstGeom prst="rect">
            <a:avLst/>
          </a:prstGeom>
          <a:noFill/>
          <a:ln w="76200">
            <a:solidFill>
              <a:srgbClr val="C00000"/>
            </a:solidFill>
          </a:ln>
          <a:extLst/>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pPr algn="ctr">
              <a:defRPr/>
            </a:pPr>
            <a:r>
              <a:rPr lang="zh-TW" altLang="en-US" sz="2500" b="1" dirty="0" smtClean="0">
                <a:solidFill>
                  <a:schemeClr val="bg2">
                    <a:lumMod val="25000"/>
                  </a:schemeClr>
                </a:solidFill>
                <a:latin typeface="微軟正黑體" pitchFamily="34" charset="-120"/>
                <a:ea typeface="微軟正黑體" pitchFamily="34" charset="-120"/>
              </a:rPr>
              <a:t>體育館</a:t>
            </a:r>
          </a:p>
          <a:p>
            <a:pPr algn="ctr">
              <a:defRPr/>
            </a:pPr>
            <a:r>
              <a:rPr lang="zh-TW" altLang="en-US" sz="2500" dirty="0" smtClean="0">
                <a:solidFill>
                  <a:schemeClr val="bg2">
                    <a:lumMod val="25000"/>
                  </a:schemeClr>
                </a:solidFill>
                <a:latin typeface="微軟正黑體" pitchFamily="34" charset="-120"/>
                <a:ea typeface="微軟正黑體" pitchFamily="34" charset="-120"/>
              </a:rPr>
              <a:t>籃球、排球</a:t>
            </a:r>
            <a:endParaRPr lang="en-US" altLang="zh-TW" sz="2500" dirty="0" smtClean="0">
              <a:solidFill>
                <a:schemeClr val="bg2">
                  <a:lumMod val="25000"/>
                </a:schemeClr>
              </a:solidFill>
              <a:latin typeface="微軟正黑體" pitchFamily="34" charset="-120"/>
              <a:ea typeface="微軟正黑體" pitchFamily="34" charset="-120"/>
            </a:endParaRPr>
          </a:p>
          <a:p>
            <a:pPr algn="ctr">
              <a:defRPr/>
            </a:pPr>
            <a:r>
              <a:rPr lang="zh-TW" altLang="en-US" sz="2500" dirty="0" smtClean="0">
                <a:solidFill>
                  <a:schemeClr val="bg2">
                    <a:lumMod val="25000"/>
                  </a:schemeClr>
                </a:solidFill>
                <a:latin typeface="微軟正黑體" pitchFamily="34" charset="-120"/>
                <a:ea typeface="微軟正黑體" pitchFamily="34" charset="-120"/>
              </a:rPr>
              <a:t>室內</a:t>
            </a:r>
            <a:r>
              <a:rPr lang="en-US" altLang="zh-TW" sz="2500" dirty="0" smtClean="0">
                <a:solidFill>
                  <a:schemeClr val="bg2">
                    <a:lumMod val="25000"/>
                  </a:schemeClr>
                </a:solidFill>
                <a:latin typeface="微軟正黑體" pitchFamily="34" charset="-120"/>
                <a:ea typeface="微軟正黑體" pitchFamily="34" charset="-120"/>
              </a:rPr>
              <a:t>---1F</a:t>
            </a:r>
          </a:p>
          <a:p>
            <a:pPr algn="ctr">
              <a:defRPr/>
            </a:pPr>
            <a:r>
              <a:rPr lang="zh-TW" altLang="en-US" sz="2500" dirty="0" smtClean="0">
                <a:solidFill>
                  <a:schemeClr val="bg2">
                    <a:lumMod val="25000"/>
                  </a:schemeClr>
                </a:solidFill>
                <a:latin typeface="微軟正黑體" pitchFamily="34" charset="-120"/>
                <a:ea typeface="微軟正黑體" pitchFamily="34" charset="-120"/>
              </a:rPr>
              <a:t>羽球</a:t>
            </a:r>
            <a:r>
              <a:rPr lang="en-US" altLang="zh-TW" sz="2500" dirty="0" smtClean="0">
                <a:solidFill>
                  <a:schemeClr val="bg2">
                    <a:lumMod val="25000"/>
                  </a:schemeClr>
                </a:solidFill>
                <a:latin typeface="微軟正黑體" pitchFamily="34" charset="-120"/>
                <a:ea typeface="微軟正黑體" pitchFamily="34" charset="-120"/>
              </a:rPr>
              <a:t>---2F</a:t>
            </a:r>
          </a:p>
          <a:p>
            <a:pPr algn="ctr">
              <a:defRPr/>
            </a:pPr>
            <a:r>
              <a:rPr lang="zh-TW" altLang="en-US" sz="2500" dirty="0" smtClean="0">
                <a:solidFill>
                  <a:schemeClr val="bg2">
                    <a:lumMod val="25000"/>
                  </a:schemeClr>
                </a:solidFill>
                <a:latin typeface="微軟正黑體" pitchFamily="34" charset="-120"/>
                <a:ea typeface="微軟正黑體" pitchFamily="34" charset="-120"/>
              </a:rPr>
              <a:t>桌球</a:t>
            </a:r>
            <a:r>
              <a:rPr lang="en-US" altLang="zh-TW" sz="2500" dirty="0" smtClean="0">
                <a:solidFill>
                  <a:schemeClr val="bg2">
                    <a:lumMod val="25000"/>
                  </a:schemeClr>
                </a:solidFill>
                <a:latin typeface="微軟正黑體" pitchFamily="34" charset="-120"/>
                <a:ea typeface="微軟正黑體" pitchFamily="34" charset="-120"/>
              </a:rPr>
              <a:t>---1F</a:t>
            </a:r>
            <a:endParaRPr lang="zh-TW" altLang="zh-TW" sz="2500" dirty="0" smtClean="0">
              <a:solidFill>
                <a:schemeClr val="bg2">
                  <a:lumMod val="25000"/>
                </a:schemeClr>
              </a:solidFill>
              <a:latin typeface="微軟正黑體" pitchFamily="34" charset="-120"/>
              <a:ea typeface="微軟正黑體" pitchFamily="34" charset="-120"/>
            </a:endParaRPr>
          </a:p>
        </p:txBody>
      </p:sp>
      <p:pic>
        <p:nvPicPr>
          <p:cNvPr id="46" name="圖片 45"/>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7086381" y="3501231"/>
            <a:ext cx="1933114" cy="1199199"/>
          </a:xfrm>
          <a:prstGeom prst="rect">
            <a:avLst/>
          </a:prstGeom>
          <a:solidFill>
            <a:schemeClr val="accent2"/>
          </a:solidFill>
        </p:spPr>
      </p:pic>
      <p:sp>
        <p:nvSpPr>
          <p:cNvPr id="16" name="Text Box 5"/>
          <p:cNvSpPr txBox="1">
            <a:spLocks noChangeArrowheads="1"/>
          </p:cNvSpPr>
          <p:nvPr/>
        </p:nvSpPr>
        <p:spPr bwMode="auto">
          <a:xfrm>
            <a:off x="7086600" y="3467100"/>
            <a:ext cx="1998663" cy="1247775"/>
          </a:xfrm>
          <a:prstGeom prst="rect">
            <a:avLst/>
          </a:prstGeom>
          <a:noFill/>
          <a:ln w="76200">
            <a:solidFill>
              <a:srgbClr val="BE4B48"/>
            </a:solidFill>
          </a:ln>
          <a:extLst/>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pPr algn="ctr">
              <a:defRPr/>
            </a:pPr>
            <a:r>
              <a:rPr lang="zh-TW" altLang="en-US" sz="2500" b="1" dirty="0" smtClean="0">
                <a:solidFill>
                  <a:schemeClr val="tx1">
                    <a:lumMod val="85000"/>
                    <a:lumOff val="15000"/>
                  </a:schemeClr>
                </a:solidFill>
                <a:latin typeface="微軟正黑體" pitchFamily="34" charset="-120"/>
                <a:ea typeface="微軟正黑體" pitchFamily="34" charset="-120"/>
              </a:rPr>
              <a:t>戶外球場</a:t>
            </a:r>
          </a:p>
          <a:p>
            <a:pPr algn="ctr">
              <a:defRPr/>
            </a:pPr>
            <a:r>
              <a:rPr lang="zh-TW" altLang="en-US" sz="2500" dirty="0" smtClean="0">
                <a:solidFill>
                  <a:schemeClr val="tx1">
                    <a:lumMod val="85000"/>
                    <a:lumOff val="15000"/>
                  </a:schemeClr>
                </a:solidFill>
                <a:latin typeface="微軟正黑體" pitchFamily="34" charset="-120"/>
                <a:ea typeface="微軟正黑體" pitchFamily="34" charset="-120"/>
              </a:rPr>
              <a:t>籃球、排球</a:t>
            </a:r>
            <a:endParaRPr lang="en-US" altLang="zh-TW" sz="2500" dirty="0" smtClean="0">
              <a:solidFill>
                <a:schemeClr val="tx1">
                  <a:lumMod val="85000"/>
                  <a:lumOff val="15000"/>
                </a:schemeClr>
              </a:solidFill>
              <a:latin typeface="微軟正黑體" pitchFamily="34" charset="-120"/>
              <a:ea typeface="微軟正黑體" pitchFamily="34" charset="-120"/>
            </a:endParaRPr>
          </a:p>
          <a:p>
            <a:pPr algn="ctr">
              <a:defRPr/>
            </a:pPr>
            <a:r>
              <a:rPr lang="zh-TW" altLang="en-US" sz="2500" dirty="0" smtClean="0">
                <a:solidFill>
                  <a:schemeClr val="tx1">
                    <a:lumMod val="85000"/>
                    <a:lumOff val="15000"/>
                  </a:schemeClr>
                </a:solidFill>
                <a:latin typeface="微軟正黑體" pitchFamily="34" charset="-120"/>
                <a:ea typeface="微軟正黑體" pitchFamily="34" charset="-120"/>
              </a:rPr>
              <a:t>戶外場</a:t>
            </a:r>
            <a:r>
              <a:rPr lang="en-US" altLang="zh-TW" sz="2500" dirty="0" smtClean="0">
                <a:solidFill>
                  <a:schemeClr val="tx1">
                    <a:lumMod val="85000"/>
                    <a:lumOff val="15000"/>
                  </a:schemeClr>
                </a:solidFill>
                <a:latin typeface="微軟正黑體" pitchFamily="34" charset="-120"/>
                <a:ea typeface="微軟正黑體" pitchFamily="34" charset="-120"/>
              </a:rPr>
              <a:t>--2F</a:t>
            </a:r>
          </a:p>
        </p:txBody>
      </p:sp>
      <p:sp>
        <p:nvSpPr>
          <p:cNvPr id="48" name="矩形 47"/>
          <p:cNvSpPr/>
          <p:nvPr/>
        </p:nvSpPr>
        <p:spPr>
          <a:xfrm>
            <a:off x="4249738" y="6194425"/>
            <a:ext cx="4940300" cy="630238"/>
          </a:xfrm>
          <a:prstGeom prst="rect">
            <a:avLst/>
          </a:prstGeom>
        </p:spPr>
        <p:txBody>
          <a:bodyPr wrap="none">
            <a:spAutoFit/>
          </a:bodyPr>
          <a:lstStyle/>
          <a:p>
            <a:pPr>
              <a:defRPr/>
            </a:pPr>
            <a:r>
              <a:rPr lang="en-US" altLang="zh-TW" sz="3500" b="1" dirty="0">
                <a:solidFill>
                  <a:schemeClr val="bg1">
                    <a:lumMod val="75000"/>
                  </a:schemeClr>
                </a:solidFill>
                <a:latin typeface="Niagara Engraved" pitchFamily="82" charset="0"/>
              </a:rPr>
              <a:t>Middle Business Administration Cup  at  NCUE</a:t>
            </a:r>
            <a:endParaRPr lang="zh-TW" altLang="en-US" sz="3500" b="1" dirty="0">
              <a:solidFill>
                <a:schemeClr val="bg1">
                  <a:lumMod val="75000"/>
                </a:schemeClr>
              </a:solidFill>
              <a:latin typeface="Niagara Engraved" pitchFamily="8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l="1010" t="31346" r="3076" b="14809"/>
          <a:stretch>
            <a:fillRect/>
          </a:stretch>
        </p:blipFill>
        <p:spPr bwMode="auto">
          <a:xfrm>
            <a:off x="20638" y="1341438"/>
            <a:ext cx="9159875" cy="4802187"/>
          </a:xfrm>
          <a:prstGeom prst="rect">
            <a:avLst/>
          </a:prstGeom>
          <a:noFill/>
          <a:ln w="9525">
            <a:noFill/>
            <a:miter lim="800000"/>
            <a:headEnd/>
            <a:tailEnd/>
          </a:ln>
          <a:effectLst/>
        </p:spPr>
      </p:pic>
      <p:sp>
        <p:nvSpPr>
          <p:cNvPr id="9219" name="Text Box 3"/>
          <p:cNvSpPr txBox="1">
            <a:spLocks noChangeArrowheads="1"/>
          </p:cNvSpPr>
          <p:nvPr/>
        </p:nvSpPr>
        <p:spPr bwMode="auto">
          <a:xfrm>
            <a:off x="31750" y="1046163"/>
            <a:ext cx="2519363" cy="504825"/>
          </a:xfrm>
          <a:prstGeom prst="rect">
            <a:avLst/>
          </a:prstGeom>
          <a:solidFill>
            <a:srgbClr val="FFFFFF"/>
          </a:solidFill>
          <a:ln w="9525">
            <a:noFill/>
            <a:miter lim="800000"/>
            <a:headEnd/>
            <a:tailEnd/>
          </a:ln>
        </p:spPr>
        <p:txBody>
          <a:bodyPr/>
          <a:lstStyle/>
          <a:p>
            <a:r>
              <a:rPr lang="zh-TW" altLang="en-US" sz="3500" b="1">
                <a:solidFill>
                  <a:schemeClr val="bg1"/>
                </a:solidFill>
                <a:latin typeface="微軟正黑體" pitchFamily="34" charset="-120"/>
                <a:ea typeface="微軟正黑體" pitchFamily="34" charset="-120"/>
              </a:rPr>
              <a:t>籃球、排球</a:t>
            </a:r>
            <a:endParaRPr lang="zh-TW" sz="3500" b="1">
              <a:solidFill>
                <a:schemeClr val="bg1"/>
              </a:solidFill>
              <a:latin typeface="微軟正黑體" pitchFamily="34" charset="-120"/>
              <a:ea typeface="微軟正黑體" pitchFamily="34" charset="-120"/>
            </a:endParaRPr>
          </a:p>
        </p:txBody>
      </p:sp>
      <p:sp>
        <p:nvSpPr>
          <p:cNvPr id="2" name="矩形 1"/>
          <p:cNvSpPr/>
          <p:nvPr/>
        </p:nvSpPr>
        <p:spPr>
          <a:xfrm>
            <a:off x="2794000" y="274638"/>
            <a:ext cx="3390900" cy="862012"/>
          </a:xfrm>
          <a:prstGeom prst="rect">
            <a:avLst/>
          </a:prstGeom>
        </p:spPr>
        <p:txBody>
          <a:bodyPr wrap="none">
            <a:spAutoFit/>
          </a:bodyPr>
          <a:lstStyle/>
          <a:p>
            <a:pPr algn="ctr">
              <a:defRPr/>
            </a:pPr>
            <a:r>
              <a:rPr lang="zh-TW" altLang="en-US" sz="5000" dirty="0">
                <a:solidFill>
                  <a:schemeClr val="tx1">
                    <a:lumMod val="65000"/>
                    <a:lumOff val="35000"/>
                  </a:schemeClr>
                </a:solidFill>
                <a:latin typeface="Gungsuh" pitchFamily="18" charset="-127"/>
                <a:ea typeface="Gungsuh" pitchFamily="18" charset="-127"/>
              </a:rPr>
              <a:t>籃球、排球</a:t>
            </a:r>
            <a:endParaRPr lang="zh-TW" altLang="zh-TW" sz="5000" dirty="0">
              <a:solidFill>
                <a:schemeClr val="tx1">
                  <a:lumMod val="65000"/>
                  <a:lumOff val="35000"/>
                </a:schemeClr>
              </a:solidFill>
              <a:latin typeface="Gungsuh" pitchFamily="18" charset="-127"/>
              <a:ea typeface="Gungsuh" pitchFamily="18" charset="-127"/>
            </a:endParaRPr>
          </a:p>
        </p:txBody>
      </p:sp>
      <p:sp>
        <p:nvSpPr>
          <p:cNvPr id="3" name="矩形 2"/>
          <p:cNvSpPr/>
          <p:nvPr/>
        </p:nvSpPr>
        <p:spPr>
          <a:xfrm>
            <a:off x="31750" y="1550988"/>
            <a:ext cx="9112250" cy="776287"/>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TW" altLang="en-US"/>
          </a:p>
        </p:txBody>
      </p:sp>
      <p:sp>
        <p:nvSpPr>
          <p:cNvPr id="4" name="Text Box 3"/>
          <p:cNvSpPr txBox="1">
            <a:spLocks noChangeArrowheads="1"/>
          </p:cNvSpPr>
          <p:nvPr/>
        </p:nvSpPr>
        <p:spPr bwMode="auto">
          <a:xfrm>
            <a:off x="900113" y="1844675"/>
            <a:ext cx="1295400" cy="5048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eaLnBrk="1" hangingPunct="1">
              <a:defRPr/>
            </a:pPr>
            <a:r>
              <a:rPr lang="en-US" altLang="zh-TW" sz="2500" b="1" dirty="0" smtClean="0">
                <a:solidFill>
                  <a:schemeClr val="tx1">
                    <a:lumMod val="65000"/>
                    <a:lumOff val="35000"/>
                  </a:schemeClr>
                </a:solidFill>
                <a:latin typeface="Gungsuh" pitchFamily="18" charset="-127"/>
                <a:ea typeface="Gungsuh" pitchFamily="18" charset="-127"/>
              </a:rPr>
              <a:t>1.</a:t>
            </a:r>
            <a:r>
              <a:rPr lang="zh-TW" altLang="en-US" sz="2500" b="1" dirty="0" smtClean="0">
                <a:solidFill>
                  <a:schemeClr val="tx1">
                    <a:lumMod val="65000"/>
                    <a:lumOff val="35000"/>
                  </a:schemeClr>
                </a:solidFill>
                <a:latin typeface="Gungsuh" pitchFamily="18" charset="-127"/>
                <a:ea typeface="Gungsuh" pitchFamily="18" charset="-127"/>
              </a:rPr>
              <a:t>室外</a:t>
            </a:r>
            <a:endParaRPr lang="zh-TW" sz="2500" b="1" dirty="0" smtClean="0">
              <a:solidFill>
                <a:schemeClr val="tx1">
                  <a:lumMod val="65000"/>
                  <a:lumOff val="35000"/>
                </a:schemeClr>
              </a:solidFill>
              <a:latin typeface="Gungsuh" pitchFamily="18" charset="-127"/>
              <a:ea typeface="Gungsuh" pitchFamily="18" charset="-127"/>
            </a:endParaRPr>
          </a:p>
        </p:txBody>
      </p:sp>
      <p:sp>
        <p:nvSpPr>
          <p:cNvPr id="9220" name="Text Box 3"/>
          <p:cNvSpPr txBox="1">
            <a:spLocks noChangeArrowheads="1"/>
          </p:cNvSpPr>
          <p:nvPr/>
        </p:nvSpPr>
        <p:spPr bwMode="auto">
          <a:xfrm>
            <a:off x="5795963" y="1844675"/>
            <a:ext cx="1296987" cy="5048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eaLnBrk="1" hangingPunct="1">
              <a:defRPr/>
            </a:pPr>
            <a:r>
              <a:rPr lang="en-US" altLang="zh-TW" sz="2500" b="1" dirty="0" smtClean="0">
                <a:solidFill>
                  <a:schemeClr val="tx1">
                    <a:lumMod val="65000"/>
                    <a:lumOff val="35000"/>
                  </a:schemeClr>
                </a:solidFill>
                <a:latin typeface="Gungsuh" pitchFamily="18" charset="-127"/>
                <a:ea typeface="Gungsuh" pitchFamily="18" charset="-127"/>
              </a:rPr>
              <a:t>2.</a:t>
            </a:r>
            <a:r>
              <a:rPr lang="zh-TW" altLang="en-US" sz="2500" b="1" dirty="0" smtClean="0">
                <a:solidFill>
                  <a:schemeClr val="tx1">
                    <a:lumMod val="65000"/>
                    <a:lumOff val="35000"/>
                  </a:schemeClr>
                </a:solidFill>
                <a:latin typeface="Gungsuh" pitchFamily="18" charset="-127"/>
                <a:ea typeface="Gungsuh" pitchFamily="18" charset="-127"/>
              </a:rPr>
              <a:t>室內</a:t>
            </a:r>
            <a:endParaRPr lang="zh-TW" sz="2500" b="1" dirty="0" smtClean="0">
              <a:solidFill>
                <a:schemeClr val="tx1">
                  <a:lumMod val="65000"/>
                  <a:lumOff val="35000"/>
                </a:schemeClr>
              </a:solidFill>
              <a:latin typeface="Gungsuh" pitchFamily="18" charset="-127"/>
              <a:ea typeface="Gungsuh" pitchFamily="18" charset="-127"/>
            </a:endParaRPr>
          </a:p>
        </p:txBody>
      </p:sp>
      <p:pic>
        <p:nvPicPr>
          <p:cNvPr id="10" name="圖片 9"/>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xmlns="" val="0"/>
              </a:ext>
            </a:extLst>
          </a:blip>
          <a:srcRect r="50000"/>
          <a:stretch/>
        </p:blipFill>
        <p:spPr>
          <a:xfrm>
            <a:off x="1936388" y="56353"/>
            <a:ext cx="885147" cy="1327180"/>
          </a:xfrm>
          <a:prstGeom prst="rect">
            <a:avLst/>
          </a:prstGeom>
          <a:solidFill>
            <a:schemeClr val="accent2"/>
          </a:solidFill>
        </p:spPr>
      </p:pic>
      <p:pic>
        <p:nvPicPr>
          <p:cNvPr id="11" name="圖片 10"/>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xmlns="" val="0"/>
              </a:ext>
            </a:extLst>
          </a:blip>
          <a:srcRect l="50000"/>
          <a:stretch/>
        </p:blipFill>
        <p:spPr>
          <a:xfrm>
            <a:off x="6112870" y="114201"/>
            <a:ext cx="835394" cy="1298575"/>
          </a:xfrm>
          <a:prstGeom prst="rect">
            <a:avLst/>
          </a:prstGeom>
          <a:solidFill>
            <a:schemeClr val="accent2"/>
          </a:solidFill>
        </p:spPr>
      </p:pic>
      <p:sp>
        <p:nvSpPr>
          <p:cNvPr id="12" name="矩形 11"/>
          <p:cNvSpPr/>
          <p:nvPr/>
        </p:nvSpPr>
        <p:spPr>
          <a:xfrm>
            <a:off x="4249738" y="6194425"/>
            <a:ext cx="4940300" cy="630238"/>
          </a:xfrm>
          <a:prstGeom prst="rect">
            <a:avLst/>
          </a:prstGeom>
        </p:spPr>
        <p:txBody>
          <a:bodyPr wrap="none">
            <a:spAutoFit/>
          </a:bodyPr>
          <a:lstStyle/>
          <a:p>
            <a:pPr>
              <a:defRPr/>
            </a:pPr>
            <a:r>
              <a:rPr lang="en-US" altLang="zh-TW" sz="3500" b="1" dirty="0">
                <a:solidFill>
                  <a:schemeClr val="bg1">
                    <a:lumMod val="75000"/>
                  </a:schemeClr>
                </a:solidFill>
                <a:latin typeface="Niagara Engraved" pitchFamily="82" charset="0"/>
              </a:rPr>
              <a:t>Middle Business Administration Cup  at  NCUE</a:t>
            </a:r>
            <a:endParaRPr lang="zh-TW" altLang="en-US" sz="3500" b="1" dirty="0">
              <a:solidFill>
                <a:schemeClr val="bg1">
                  <a:lumMod val="75000"/>
                </a:schemeClr>
              </a:solidFill>
              <a:latin typeface="Niagara Engraved" pitchFamily="8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l="1155" t="36154" r="52882" b="9808"/>
          <a:stretch>
            <a:fillRect/>
          </a:stretch>
        </p:blipFill>
        <p:spPr bwMode="auto">
          <a:xfrm>
            <a:off x="107950" y="1844675"/>
            <a:ext cx="4554538" cy="3952875"/>
          </a:xfrm>
          <a:prstGeom prst="rect">
            <a:avLst/>
          </a:prstGeom>
          <a:noFill/>
          <a:ln w="9525">
            <a:noFill/>
            <a:miter lim="800000"/>
            <a:headEnd/>
            <a:tailEnd/>
          </a:ln>
          <a:effectLst/>
        </p:spPr>
      </p:pic>
      <p:pic>
        <p:nvPicPr>
          <p:cNvPr id="10243" name="Picture 2"/>
          <p:cNvPicPr>
            <a:picLocks noChangeAspect="1" noChangeArrowheads="1"/>
          </p:cNvPicPr>
          <p:nvPr/>
        </p:nvPicPr>
        <p:blipFill>
          <a:blip r:embed="rId2" cstate="print"/>
          <a:srcRect l="50838" t="36154" r="1923" b="9808"/>
          <a:stretch>
            <a:fillRect/>
          </a:stretch>
        </p:blipFill>
        <p:spPr bwMode="auto">
          <a:xfrm>
            <a:off x="4500563" y="1838325"/>
            <a:ext cx="4643437" cy="3952875"/>
          </a:xfrm>
          <a:prstGeom prst="rect">
            <a:avLst/>
          </a:prstGeom>
          <a:noFill/>
          <a:ln w="9525">
            <a:noFill/>
            <a:miter lim="800000"/>
            <a:headEnd/>
            <a:tailEnd/>
          </a:ln>
          <a:effectLst/>
        </p:spPr>
      </p:pic>
      <p:sp>
        <p:nvSpPr>
          <p:cNvPr id="10244" name="Text Box 3"/>
          <p:cNvSpPr txBox="1">
            <a:spLocks noChangeArrowheads="1"/>
          </p:cNvSpPr>
          <p:nvPr/>
        </p:nvSpPr>
        <p:spPr bwMode="auto">
          <a:xfrm>
            <a:off x="-107950" y="476250"/>
            <a:ext cx="9144000" cy="503238"/>
          </a:xfrm>
          <a:prstGeom prst="rect">
            <a:avLst/>
          </a:prstGeom>
          <a:solidFill>
            <a:schemeClr val="bg1"/>
          </a:solidFill>
          <a:ln>
            <a:noFill/>
          </a:ln>
        </p:spPr>
        <p:txBody>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algn="ctr" eaLnBrk="1" hangingPunct="1">
              <a:defRPr/>
            </a:pPr>
            <a:r>
              <a:rPr lang="zh-TW" altLang="en-US" sz="5000" dirty="0" smtClean="0">
                <a:solidFill>
                  <a:schemeClr val="tx1">
                    <a:lumMod val="65000"/>
                    <a:lumOff val="35000"/>
                  </a:schemeClr>
                </a:solidFill>
                <a:latin typeface="Gungsuh" pitchFamily="18" charset="-127"/>
                <a:ea typeface="Gungsuh" pitchFamily="18" charset="-127"/>
              </a:rPr>
              <a:t>羽球、桌球</a:t>
            </a:r>
            <a:endParaRPr lang="zh-TW" sz="5000" dirty="0" smtClean="0">
              <a:solidFill>
                <a:schemeClr val="tx1">
                  <a:lumMod val="65000"/>
                  <a:lumOff val="35000"/>
                </a:schemeClr>
              </a:solidFill>
              <a:latin typeface="Gungsuh" pitchFamily="18" charset="-127"/>
              <a:ea typeface="Gungsuh" pitchFamily="18" charset="-127"/>
            </a:endParaRPr>
          </a:p>
        </p:txBody>
      </p:sp>
      <p:sp>
        <p:nvSpPr>
          <p:cNvPr id="2" name="矩形 1"/>
          <p:cNvSpPr/>
          <p:nvPr/>
        </p:nvSpPr>
        <p:spPr>
          <a:xfrm>
            <a:off x="-795338" y="1838325"/>
            <a:ext cx="914401" cy="3952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6" name="圖片 5"/>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xmlns="" val="0"/>
              </a:ext>
            </a:extLst>
          </a:blip>
          <a:srcRect r="50000"/>
          <a:stretch/>
        </p:blipFill>
        <p:spPr>
          <a:xfrm>
            <a:off x="1936388" y="56353"/>
            <a:ext cx="885147" cy="1327180"/>
          </a:xfrm>
          <a:prstGeom prst="rect">
            <a:avLst/>
          </a:prstGeom>
          <a:solidFill>
            <a:schemeClr val="accent2"/>
          </a:solidFill>
        </p:spPr>
      </p:pic>
      <p:pic>
        <p:nvPicPr>
          <p:cNvPr id="7" name="圖片 6"/>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xmlns="" val="0"/>
              </a:ext>
            </a:extLst>
          </a:blip>
          <a:srcRect l="50000"/>
          <a:stretch/>
        </p:blipFill>
        <p:spPr>
          <a:xfrm>
            <a:off x="6112870" y="114201"/>
            <a:ext cx="835394" cy="1298575"/>
          </a:xfrm>
          <a:prstGeom prst="rect">
            <a:avLst/>
          </a:prstGeom>
          <a:solidFill>
            <a:schemeClr val="accent2"/>
          </a:solidFill>
        </p:spPr>
      </p:pic>
      <p:sp>
        <p:nvSpPr>
          <p:cNvPr id="8" name="矩形 7"/>
          <p:cNvSpPr/>
          <p:nvPr/>
        </p:nvSpPr>
        <p:spPr>
          <a:xfrm>
            <a:off x="4249738" y="6194425"/>
            <a:ext cx="4940300" cy="630238"/>
          </a:xfrm>
          <a:prstGeom prst="rect">
            <a:avLst/>
          </a:prstGeom>
        </p:spPr>
        <p:txBody>
          <a:bodyPr wrap="none">
            <a:spAutoFit/>
          </a:bodyPr>
          <a:lstStyle/>
          <a:p>
            <a:pPr>
              <a:defRPr/>
            </a:pPr>
            <a:r>
              <a:rPr lang="en-US" altLang="zh-TW" sz="3500" b="1" dirty="0">
                <a:solidFill>
                  <a:schemeClr val="bg1">
                    <a:lumMod val="75000"/>
                  </a:schemeClr>
                </a:solidFill>
                <a:latin typeface="Niagara Engraved" pitchFamily="82" charset="0"/>
              </a:rPr>
              <a:t>Middle Business Administration Cup  at  NCUE</a:t>
            </a:r>
            <a:endParaRPr lang="zh-TW" altLang="en-US" sz="3500" b="1" dirty="0">
              <a:solidFill>
                <a:schemeClr val="bg1">
                  <a:lumMod val="75000"/>
                </a:schemeClr>
              </a:solidFill>
              <a:latin typeface="Niagara Engraved" pitchFamily="8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1000</TotalTime>
  <Words>3945</Words>
  <Application>Microsoft Office PowerPoint</Application>
  <PresentationFormat>如螢幕大小 (4:3)</PresentationFormat>
  <Paragraphs>300</Paragraphs>
  <Slides>61</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61</vt:i4>
      </vt:variant>
    </vt:vector>
  </HeadingPairs>
  <TitlesOfParts>
    <vt:vector size="70" baseType="lpstr">
      <vt:lpstr>Calibri</vt:lpstr>
      <vt:lpstr>新細明體</vt:lpstr>
      <vt:lpstr>Arial</vt:lpstr>
      <vt:lpstr>Niagara Engraved</vt:lpstr>
      <vt:lpstr>Bodoni MT Condensed</vt:lpstr>
      <vt:lpstr>Gungsuh</vt:lpstr>
      <vt:lpstr>微軟正黑體</vt:lpstr>
      <vt:lpstr>Times New Roman</vt:lpstr>
      <vt:lpstr>Office 佈景主題</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lpstr>投影片 34</vt:lpstr>
      <vt:lpstr>投影片 35</vt:lpstr>
      <vt:lpstr>投影片 36</vt:lpstr>
      <vt:lpstr>投影片 37</vt:lpstr>
      <vt:lpstr>投影片 38</vt:lpstr>
      <vt:lpstr>投影片 39</vt:lpstr>
      <vt:lpstr>投影片 40</vt:lpstr>
      <vt:lpstr>投影片 41</vt:lpstr>
      <vt:lpstr>投影片 42</vt:lpstr>
      <vt:lpstr>投影片 43</vt:lpstr>
      <vt:lpstr>投影片 44</vt:lpstr>
      <vt:lpstr>投影片 45</vt:lpstr>
      <vt:lpstr>投影片 46</vt:lpstr>
      <vt:lpstr>投影片 47</vt:lpstr>
      <vt:lpstr>投影片 48</vt:lpstr>
      <vt:lpstr>投影片 49</vt:lpstr>
      <vt:lpstr>投影片 50</vt:lpstr>
      <vt:lpstr>投影片 51</vt:lpstr>
      <vt:lpstr>投影片 52</vt:lpstr>
      <vt:lpstr>投影片 53</vt:lpstr>
      <vt:lpstr>投影片 54</vt:lpstr>
      <vt:lpstr>投影片 55</vt:lpstr>
      <vt:lpstr>投影片 56</vt:lpstr>
      <vt:lpstr>投影片 57</vt:lpstr>
      <vt:lpstr>投影片 58</vt:lpstr>
      <vt:lpstr>投影片 59</vt:lpstr>
      <vt:lpstr>投影片 60</vt:lpstr>
      <vt:lpstr>投影片 61</vt:lpstr>
    </vt:vector>
  </TitlesOfParts>
  <Company>SniperXP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SniperXP</dc:creator>
  <cp:lastModifiedBy>Li Xu En</cp:lastModifiedBy>
  <cp:revision>49</cp:revision>
  <dcterms:created xsi:type="dcterms:W3CDTF">2013-10-02T15:45:14Z</dcterms:created>
  <dcterms:modified xsi:type="dcterms:W3CDTF">2013-10-05T03:54:02Z</dcterms:modified>
</cp:coreProperties>
</file>